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charts/chart1.xml" ContentType="application/vnd.openxmlformats-officedocument.drawingml.chart+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67"/>
    <p:sldId id="260" r:id="rId68"/>
    <p:sldId id="261" r:id="rId69"/>
    <p:sldId id="262" r:id="rId70"/>
    <p:sldId id="263" r:id="rId71"/>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62"/>
    <p:sldId id="296" r:id="rId63"/>
    <p:sldId id="297" r:id="rId64"/>
    <p:sldId id="298" r:id="rId6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315" r:id="rId52"/>
    <p:sldId id="316" r:id="rId53"/>
    <p:sldId id="317" r:id="rId54"/>
    <p:sldId id="318" r:id="rId66"/>
    <p:sldId id="319" r:id="rId72"/>
    <p:sldId id="320" r:id="rId55"/>
    <p:sldId id="321" r:id="rId56"/>
  </p:sldIdLst>
  <p:notesMasterIdLst>
    <p:notesMasterId r:id="rId5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esProps" Target="presProps.xml"/><Relationship Id="rId59" Type="http://schemas.openxmlformats.org/officeDocument/2006/relationships/viewProps" Target="viewProps.xml"/><Relationship Id="rId60" Type="http://schemas.openxmlformats.org/officeDocument/2006/relationships/theme" Target="theme/theme1.xml"/><Relationship Id="rId61" Type="http://schemas.openxmlformats.org/officeDocument/2006/relationships/tableStyles" Target="tableStyles.xml"/>  <Relationship Id="rId62" Type="http://schemas.openxmlformats.org/officeDocument/2006/relationships/slide" Target="slides/slide56.xml"/>
  <Relationship Id="rId63" Type="http://schemas.openxmlformats.org/officeDocument/2006/relationships/slide" Target="slides/slide57.xml"/>
  <Relationship Id="rId64" Type="http://schemas.openxmlformats.org/officeDocument/2006/relationships/slide" Target="slides/slide58.xml"/>
  <Relationship Id="rId65" Type="http://schemas.openxmlformats.org/officeDocument/2006/relationships/slide" Target="slides/slide59.xml"/>
  <Relationship Id="rId66" Type="http://schemas.openxmlformats.org/officeDocument/2006/relationships/slide" Target="slides/slide60.xml"/>
  <Relationship Id="rId67" Type="http://schemas.openxmlformats.org/officeDocument/2006/relationships/slide" Target="slides/slide61.xml"/>
  <Relationship Id="rId68" Type="http://schemas.openxmlformats.org/officeDocument/2006/relationships/slide" Target="slides/slide62.xml"/>
  <Relationship Id="rId69" Type="http://schemas.openxmlformats.org/officeDocument/2006/relationships/slide" Target="slides/slide63.xml"/>
  <Relationship Id="rId70" Type="http://schemas.openxmlformats.org/officeDocument/2006/relationships/slide" Target="slides/slide64.xml"/>
  <Relationship Id="rId71" Type="http://schemas.openxmlformats.org/officeDocument/2006/relationships/slide" Target="slides/slide65.xml"/>
  <Relationship Id="rId72" Type="http://schemas.openxmlformats.org/officeDocument/2006/relationships/slide" Target="slides/slide66.xml"/>
</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Capability / value</c:v>
                </c:pt>
              </c:strCache>
            </c:strRef>
          </c:tx>
          <c:spPr>
            <a:solidFill>
              <a:srgbClr val="2A4D8F"/>
            </a:solidFill>
            <a:ln w="44450" cap="flat">
              <a:solidFill>
                <a:srgbClr val="2A4D8F"/>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7"/>
            <c:spPr>
              <a:solidFill>
                <a:srgbClr val="2A4D8F"/>
              </a:solidFill>
              <a:ln w="9525" cap="flat">
                <a:solidFill>
                  <a:srgbClr val="2A4D8F"/>
                </a:solidFill>
                <a:prstDash val="solid"/>
                <a:round/>
              </a:ln>
              <a:effectLst/>
            </c:spPr>
          </c:marker>
          <c:cat>
            <c:multiLvlStrRef>
              <c:f>Sheet1!$A$2:$A$6</c:f>
              <c:multiLvlStrCache>
                <c:ptCount val="5"/>
                <c:lvl>
                  <c:pt idx="0">
                    <c:v>Rules</c:v>
                  </c:pt>
                  <c:pt idx="1">
                    <c:v>Single call</c:v>
                  </c:pt>
                  <c:pt idx="2">
                    <c:v>Workflow</c:v>
                  </c:pt>
                  <c:pt idx="3">
                    <c:v>Agent</c:v>
                  </c:pt>
                  <c:pt idx="4">
                    <c:v>Autonomous</c:v>
                  </c:pt>
                </c:lvl>
              </c:multiLvlStrCache>
            </c:multiLvlStrRef>
          </c:cat>
          <c:val>
            <c:numRef>
              <c:f>Sheet1!$B$2:$B$6</c:f>
              <c:numCache>
                <c:formatCode>General</c:formatCode>
                <c:ptCount val="5"/>
                <c:pt idx="0">
                  <c:v>12</c:v>
                </c:pt>
                <c:pt idx="1">
                  <c:v>28</c:v>
                </c:pt>
                <c:pt idx="2">
                  <c:v>46</c:v>
                </c:pt>
                <c:pt idx="3">
                  <c:v>72</c:v>
                </c:pt>
                <c:pt idx="4">
                  <c:v>88</c:v>
                </c:pt>
              </c:numCache>
            </c:numRef>
          </c:val>
          <c:smooth val="0"/>
        </c:ser>
        <c:ser>
          <c:idx val="1"/>
          <c:order val="1"/>
          <c:tx>
            <c:strRef>
              <c:f>Sheet1!$C$1</c:f>
              <c:strCache>
                <c:ptCount val="1"/>
                <c:pt idx="0">
                  <c:v>Risk &amp; oversight cost</c:v>
                </c:pt>
              </c:strCache>
            </c:strRef>
          </c:tx>
          <c:spPr>
            <a:solidFill>
              <a:srgbClr val="B4483C"/>
            </a:solidFill>
            <a:ln w="44450" cap="flat">
              <a:solidFill>
                <a:srgbClr val="B4483C"/>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7"/>
            <c:spPr>
              <a:solidFill>
                <a:srgbClr val="B4483C"/>
              </a:solidFill>
              <a:ln w="9525" cap="flat">
                <a:solidFill>
                  <a:srgbClr val="B4483C"/>
                </a:solidFill>
                <a:prstDash val="solid"/>
                <a:round/>
              </a:ln>
              <a:effectLst/>
            </c:spPr>
          </c:marker>
          <c:cat>
            <c:multiLvlStrRef>
              <c:f>Sheet1!$A$2:$A$6</c:f>
              <c:multiLvlStrCache>
                <c:ptCount val="5"/>
                <c:lvl>
                  <c:pt idx="0">
                    <c:v>Rules</c:v>
                  </c:pt>
                  <c:pt idx="1">
                    <c:v>Single call</c:v>
                  </c:pt>
                  <c:pt idx="2">
                    <c:v>Workflow</c:v>
                  </c:pt>
                  <c:pt idx="3">
                    <c:v>Agent</c:v>
                  </c:pt>
                  <c:pt idx="4">
                    <c:v>Autonomous</c:v>
                  </c:pt>
                </c:lvl>
              </c:multiLvlStrCache>
            </c:multiLvlStrRef>
          </c:cat>
          <c:val>
            <c:numRef>
              <c:f>Sheet1!$C$2:$C$6</c:f>
              <c:numCache>
                <c:formatCode>General</c:formatCode>
                <c:ptCount val="5"/>
                <c:pt idx="0">
                  <c:v>6</c:v>
                </c:pt>
                <c:pt idx="1">
                  <c:v>16</c:v>
                </c:pt>
                <c:pt idx="2">
                  <c:v>34</c:v>
                </c:pt>
                <c:pt idx="3">
                  <c:v>64</c:v>
                </c:pt>
                <c:pt idx="4">
                  <c:v>95</c:v>
                </c:pt>
              </c:numCache>
            </c:numRef>
          </c:val>
          <c:smooth val="0"/>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33415C"/>
                </a:solidFill>
                <a:latin typeface="Calibri"/>
              </a:defRPr>
            </a:pPr>
            <a:endParaRPr lang="en-US"/>
          </a:p>
        </c:txPr>
        <c:crossAx val="2094734552"/>
        <c:crosses val="autoZero"/>
        <c:auto val="1"/>
        <c:lblAlgn val="ctr"/>
        <c:noMultiLvlLbl val="1"/>
      </c:catAx>
      <c:valAx>
        <c:axId val="2094734552"/>
        <c:scaling>
          <c:orientation val="minMax"/>
          <c:max val="100"/>
          <c:min val="0"/>
        </c:scaling>
        <c:delete val="0"/>
        <c:axPos val="l"/>
        <c:majorGridlines>
          <c:spPr>
            <a:ln w="12700" cap="flat">
              <a:solidFill>
                <a:srgbClr val="E1E7F0"/>
              </a:solidFill>
              <a:prstDash val="solid"/>
              <a:round/>
            </a:ln>
          </c:spPr>
        </c:majorGridlines>
        <c:title>
          <c:tx>
            <c:rich>
              <a:bodyPr/>
              <a:lstStyle/>
              <a:p>
                <a:pPr>
                  <a:defRPr sz="1000" b="0" i="0" u="none" strike="noStrike">
                    <a:solidFill>
                      <a:srgbClr val="6B7280"/>
                    </a:solidFill>
                    <a:latin typeface="Calibri"/>
                  </a:defRPr>
                </a:pPr>
                <a:r>
                  <a:rPr sz="1000" b="0" i="0" u="none" strike="noStrike">
                    <a:solidFill>
                      <a:srgbClr val="6B7280"/>
                    </a:solidFill>
                    <a:latin typeface="Calibri"/>
                  </a:rPr>
                  <a:t>relative (0–100)</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3415C"/>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200">
              <a:solidFill>
                <a:srgbClr val="1B2A4A"/>
              </a:solidFill>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limits are not bugs to complain about — they are the syllabus. Each weakness maps to a later module. Say it explicitly so the course feels like one designed arc, not a grab-bag of topics.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motivation for the entire agent concept. A one-shot call is a brilliant writer with no hands, no eyes, and no clock. To do real work it needs to observe (tools), decide (reasoning), act (tools), and know when to stop (the loop). Next section builds exactly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mental model for the entire course. Every framework we meet — LangGraph, Bedrock Agents, MCP servers — is just a different packaging of these four parts. When a tool confuses you, ask: which of the four is this? Cite the Google/Kaggle 'Agents' whitepaper as an industry-standard framing.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loop out loud, left to right, then read the trace. The key beat is the last line: the model decides it is DONE. A single call would have just written a proposal; the agent actually checked availability and created the event. Note there's a natural stop condition here — that matters for the exercises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payoff example. The failure at step five is the whole point: a rigid workflow would crash or silently drop the ticket; the agent noticed the error and chose a different action. Emphasize that the branch to 'escalate' was a runtime decision. This foreshadows Week 5 (tool failure handling) and the human-gate idea.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the practitioner vocabulary (model/tools/loop/memory) to the academic one (profile/memory/planning/action). It's the same picture. Point out this is a real, citable survey — students can read it — and that our 'reason/act/observe' loop is the practitioner shorthand for its 'planning + action' components.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crisp example of each. The jump from chatbot to workflow is 'add tools + code.' The jump from workflow to agent is subtler and is the next slide's whole point: who decides the sequence of steps.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the intellectual center of Week 1. The amber column is the agent. The trade is right there in the last row: agents gain adaptability and lose predictability. That trade — not the technology — is what a manager actually decides. Make them repeat the one-line 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Four modules, one throughline: build one real agent by the end. Everything runs on free tiers — nobody pays. Two build tools: LangGraph for the concepts, Copilot for the job skill. The capstone is the reason the course exists.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assigned reading, so preview its thesis. The industry consensus in 2024–26 is anti-hype: start simple, add autonomy only when the problem demands it. This directly sets up the 'when NOT to build an agent' slide and Exercise 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five cover a huge share of real 'AI features.' They are workflows, not agents — the sequence is coded. Tell students: in the capstone, if one of these solves your problem, use it; you'll get predictability, lower cost, and easy evaluation for free.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Autonomy is continuous, not binary. Have students place familiar tools: a spam filter (no LLM), ChatGPT (single call), an automated report pipeline (workflow), a coding agent (agent). The engineering-management insight comes next: further right is not 'better.'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curves rise, but risk/cost rises faster at the high end. So more autonomy is a purchase, not a free upgrade — you pay in unpredictability and oversight. The management rule: lowest autonomy that does the job. This is the sentence to bring to a stakeholder meeting.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short on time, play the first two minutes of the IBM video live and assign the rest. Both are free and from credible sources. Tell students exact runtimes are approximate. Full links are on the Free-resources slide at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map for the next several slides. Frame it as build (1) vs. buy (2), connected by standards (3), with coding agents (4) as the category everyone actually touches daily. Tell them tool names churn but the four categories are stable.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LangGraph is our course default because it makes the loop VISIBLE — which is exactly the concept we're teaching. Contrast with a managed platform where the loop is hidden inside a vendor service. Popularity language stays approximate. We build our first one in Week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Buy-side. These platforms trade control for speed. For a manager, the question isn't which is 'best' — it's whether your team needs to own the loop (build) or just needs a working agent fast (buy). That's the next slide, made concrete.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for the 2.5-hour block. Concepts first (1–6), then two exercises, hands-on setup, a case, and a job-interview check. Tell them the exercises and setup are graded participation-adjacent — bring a laptop.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Reframe the whole segment as a decision, not a tech tour. The MIS lens: build what differentiates you, buy what's commodity, wait when ROI is unproven. Tie the last column to the gen-AI paradox coming up — many firms should be piloting narrowly, not deploying broadly.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M×N → M+N picture is the same platform-economics story as USB or shipping containers: a shared standard collapses integration cost. MCP handles tool access, A2A handles agent-to-agent delegation. Keep specific adoption claims approximate; Week 6 goes deep.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 the abstract stack in the tool students will actually touch. Coding agents are the category with genuine mass adoption. Keep the 'most developers' figure explicitly approximate. This is the direct on-ramp to Week 2's hands-on work — and a real line on a résumé.</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 into the case study. Adoption is near-universal but measured financial impact lags — the 'gen-AI paradox.' Emphasize the cause: the constraint is organizational (workflows, trust, reliability), not raw model capability. Keep figures approximate and attributed to McKinsey.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honesty slide. Agents are the expensive, unpredictable option. This waterfall — deterministic? one call? workflow? then agent — is a decision procedure students can literally recite in an interview. It directly powers Exercise A, which is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or project. Students classify each in pairs and write ONE reason. Push them to justify with the 'who owns control flow' test and the waterfall. Disagreement is fine and useful — the reasoning matters more than the label. Debrief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reasoning. B is the sleeper — it's many single calls, not an agent, because there's no decision between items. G is the trap: it sounds agentic and IS, but with no clear stop condition it needs guardrails and a human gate — which sets up Exercise 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second exercise. It makes the loop concrete and physical — pen and paper, no code. The three marks (loop / stop / human gate) are the real learning: every deployable agent needs a stop condition and a gate before irreversible actions. Draws on Anthropic 2024 and Ng's patterns, cited not copied.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a few pairs' traces. The two things students most often miss: an explicit stop condition, and a human gate before the irreversible booking. Point out this is exactly the pattern behind the refund example earlier — observe, reason, act, gate, stop.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'task length': the length of task, measured by how long it takes a skilled human, that the AI can finish about half the time. METR reports that horizon doubling roughly every ~7 months in the headline, with a faster recent slope some read near ~3 months — keep it approximate and say 'verify the current number.' The point: capability is compounding fast.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Reassure students everything is free. Today's must-do: a working Gemini key and Copilot enabled. Python/LangGraph install can wait until Week 4. Walk the room; the next three slides are the click-by-click steps.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this live if you can. The security habit — key in an env var, never in code or chat — is a real professional norm and previews Week 10. If a student's key leaks, they rotate it; no harm on the free tier.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student status for the Developer Pack — that unlocks Copilot Pro free. The pedagogical point: Copilot's agent mode is a live, safe example of the loop we just taught. Watching it plan-act-check makes the abstract concrete. Week 2 is the deep dive.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ties the whole loop together in ~10 lines of pseudocode — point at each of the four parts in the code. The closing beat foreshadows reliability: run it several times and it won't always behave identically. That non-determinism is why Week 8 exists.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as a real, attributed pattern (McKinsey), all figures approximate. The narrative arc: fast adoption, heavy spend, thin measured impact, and a winning minority that redesigned the work. That last point is the thesis — value is organizational, echoing this morning's reliability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Cold-call or small groups. Q3 is the money question — push them past 'usage' toward value metrics (cost per resolved ticket, cycle-time reduction, error rate vs. human baseline). Tie back to the morning's split: capability is necessary but not sufficient.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Concrete logistics. Nothing graded is due yet — lower the temperature. The two must-dos: toolchain working and the Anthropic reading. Agent Radar sign-ups happen now so Week 2 can start immediately. State the per-section due mechanics.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headline takeaway of the week and the reason it's a premium course. Everything students learn this semester feeds one deliverable: a real agent with a stop condition, a human gate, and a defensible reason to be an agent at all. Have them literally start the one-page spec tonight.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energy, opposite direction. On realistic long-horizon computer-use tasks, agents still fail most of the time while humans succeed. Errors compound: 90% per step across 7 steps is under 50% end to end. This gap — not the demos — is why evaluation, guardrails, and 'when NOT to build' are core to the course.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against the objectives. If you cut everything else, students should leave with these five. The last one is the meta-lesson: the course teaches durable concepts, not this week's tool names.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this as a real screening round. Have students attempt answers cold — pair them up, 60 seconds each. These five map one-to-one to today's objectives. The next slide gives you the rubric to lead the check.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your leading rubric. The through-line in every strong answer is trade-off reasoning, not vocabulary. Reward students who hedge correctly and name the cost. This is exactly how real interviews score these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statistical claims today were marked approximate on their slides. The three papers have verified links. METR, OSWorld, and McKinsey are named as sources but shown without URLs on purpose — verify the live figures and paste the exact links before class so you never cite a stale or wrong address.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students to the free rabbit holes. The two open-courseware repos (Microsoft MIT, Hugging Face Apache-2.0) are ones we can legally adapt with attribution; DeepLearning.AI is link-only. Remind them exact video runtimes are approximate.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breath and shift the mood. We just spent the market segment on the sober stuff - adoption is easy, impact is hard, and most problems should not even be agents. Now the hopeful turn: when big AI lands well, it augments and elevates people rather than wholesale-replacing them. The honest pattern is almost always 'the routine slice gets automated, and people move up the value chain.' Hold this frame for the next three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Sixty-second fun hook. WAIC 2025 in Shanghai (July 26-28) featured 150-plus humanoid robots - a retro 'Robotics Street' where bots poured drinks, cooked oden, and sold popcorn. Show a clip if you have one, then the reality check: these are still narrow, staged demos, dazzling at one task and useless outside it. That is the point - AI is getting very good at specific tasks, which is exactly why it augments people rather than replacing them wholesale. Source: TechNode, Jul 29 2025. This is the 2025 event; I have not confirmed specific WAIC 2026 demos, so pull a fresh clip if you want the newest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money example - spend the most time here. Ingka Group (the largest IKEA franchisee) launched the 'Billie' chatbot in 2021; it now handles about 47 percent of customer-service inquiries - the routine, transactional volume. Ask students to predict what happened to the call-center staff before you reveal the right column. The answer: Ingka retrained roughly 8,500 of them as remote interior-design advisors - redeployment and reskilling, not layoffs. That remote-design channel generated about 1.3 billion euros in 2022. The durable job is the judgment layer above the automatable routine. Figures per CX Today and PYMNTS, 2023; state them as approximate and skip the inflated secondary figures some blogs cite.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data points showing the IKEA pattern generalizes, plus the honest caveat. Brynjolfsson, Li and Raymond studied 5,179 support agents: a GenAI assistant lifted productivity about 14 percent on average and about 34 percent for novices - AI as a skill-leveler that lifts the bottom of the distribution. The Anthropic Economic Index found roughly 57 percent augmentation versus 43 percent automation - but be honest: later reports show the split shifting toward more automation, and some tasks genuinely do automate. The jagged frontier (Dell'Acqua et al.) is the image to leave them with: augmentation works inside the frontier and misfires outside it, so the human's new job is knowing the boundary. The amber box is the throughline - your job in this course is to build agents that make people better at their work, and that is the bar for your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one slide that frames the semester. Both are true at the same time. Someone who only sees column one over-deploys and gets burned; someone who only sees column two misses the wave. Our job: build in the gap — capable AND checked.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References for the human-side segment - leave up briefly or link from the LMS. Core IKEA figures (2021 launch, ~47 percent, ~8,500 retrained, 1.3 billion euros in 2022) are supported by CX Today and PYMNTS. Brynjolfsson et al. is NBER w31161, published in QJE 2025. Anthropic Economic Index is the Feb 10 2025 post. WAIC 2025 via TechNode; jagged frontier via Dell'Acqua et al. (HBS, 2023). Verify links and current figures before class; do not quote the IKEA secondary figures or the BCG 43/17 percent numbers until confirmed against a primary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headline paradox for a mixed managerial/technical room: adoption is near-universal (88%) but only ~39% report any EBIT impact and ~6% are high performers. This gap is exactly what agentic AI is meant to close and what this course is about. State figures as approximate; verify the current report before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 early' slide. Gartner projects enterprise apps with built-in task-specific agents rising from &lt;5% in 2025 to ~40% by end of 2026. Tell students: by the time you graduate, agents inside business software go from rare to default. This is a timing advantage, not just a tech trend. Figure is a projection.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'wow' capability slide. Visa + OpenAI (2026) enable merchants to verify and process purchases made by AI agents; this is part of a wave including ChatGPT Instant Checkout, Amazon 'Buy for Me', and Mastercard Agent Pay. Use it to open a discussion: when an agent holds a tokenized credential and can buy things, what goes right and what goes wrong? Launch timing/merchants not fully disclosed.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cautionary slide (caution red). In Nov 2025 Anthropic disclosed that a state-linked group jailbroke an agentic coding tool and used it to automate an estimated 80-90% of a real, multi-stage cyber-espionage campaign against ~30 targets, with humans only approving key gates; Anthropic detected and disrupted it. The teaching point: power plus autonomy creates a new risk surface at machine speed. This sets up Week 10 (security).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career slide for students. As of early 2026 there is no measurable rise in unemployment for the most AI-exposed jobs, but a ~14% drop in the job-finding rate for 22-25-year-olds entering them (authors call it just barely significant). And ~57% of usage is augmentation, not automation. Message: AI is not replacing you, but the entry-level door is narrower; being the person who directs agents well is the hedge. Figures approximate.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for the five In-the-News opener slides (Openers 1-5). All summarized in our own words and cited on-slide; links are real, pulled from the first-class news-hooks file. Verify each live figure and URL before class. McKinsey and Gartner figures are survey/projection; the Visa+OpenAI launch timing and merchants are not fully disclosed; the labor-market youth-hiring effect is described by the authors as just barely significant.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as the exit ticket. Tell students the interview-check at the end maps directly to these five — if they can answer those questions, they hit the objectives.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Demystify. An LLM predicts the next token given the text so far, over and over. Define 'token' explicitly. Two consequences drive the rest of the course: it's probabilistic (non-deterministic outputs) and it has no live knowledge or actions — which is exactly why we bolt on tools and a loop.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822960" y="123444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MODULE 1 · FOUNDATIONS OF AGENTIC AI</a:t>
            </a:r>
            <a:endParaRPr lang="en-US" sz="1300" dirty="0"/>
          </a:p>
        </p:txBody>
      </p:sp>
      <p:sp>
        <p:nvSpPr>
          <p:cNvPr id="3" name="Text 1"/>
          <p:cNvSpPr/>
          <p:nvPr/>
        </p:nvSpPr>
        <p:spPr>
          <a:xfrm>
            <a:off x="804672" y="1691640"/>
            <a:ext cx="10058400" cy="548640"/>
          </a:xfrm>
          <a:prstGeom prst="rect">
            <a:avLst/>
          </a:prstGeom>
          <a:noFill/>
          <a:ln/>
        </p:spPr>
        <p:txBody>
          <a:bodyPr wrap="square" lIns="0" tIns="0" rIns="0" bIns="0" rtlCol="0" anchor="ctr"/>
          <a:lstStyle/>
          <a:p>
            <a:pPr indent="0" marL="0">
              <a:buNone/>
            </a:pPr>
            <a:r>
              <a:rPr lang="en-US" sz="2600" dirty="0">
                <a:solidFill>
                  <a:srgbClr val="CADCFC"/>
                </a:solidFill>
                <a:latin typeface="Cambria" pitchFamily="34" charset="0"/>
                <a:ea typeface="Cambria" pitchFamily="34" charset="-122"/>
                <a:cs typeface="Cambria" pitchFamily="34" charset="-120"/>
              </a:rPr>
              <a:t>Week 1</a:t>
            </a:r>
            <a:endParaRPr lang="en-US" sz="2600" dirty="0"/>
          </a:p>
        </p:txBody>
      </p:sp>
      <p:sp>
        <p:nvSpPr>
          <p:cNvPr id="4" name="Text 2"/>
          <p:cNvSpPr/>
          <p:nvPr/>
        </p:nvSpPr>
        <p:spPr>
          <a:xfrm>
            <a:off x="804672" y="2240280"/>
            <a:ext cx="10789920" cy="822960"/>
          </a:xfrm>
          <a:prstGeom prst="rect">
            <a:avLst/>
          </a:prstGeom>
          <a:noFill/>
          <a:ln/>
        </p:spPr>
        <p:txBody>
          <a:bodyPr wrap="square" lIns="0" tIns="0" rIns="0" bIns="0"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Introduction to Agentic AI</a:t>
            </a:r>
            <a:endParaRPr lang="en-US" sz="4600" dirty="0"/>
          </a:p>
        </p:txBody>
      </p:sp>
      <p:sp>
        <p:nvSpPr>
          <p:cNvPr id="5" name="Text 3"/>
          <p:cNvSpPr/>
          <p:nvPr/>
        </p:nvSpPr>
        <p:spPr>
          <a:xfrm>
            <a:off x="804672" y="3127248"/>
            <a:ext cx="10789920" cy="640080"/>
          </a:xfrm>
          <a:prstGeom prst="rect">
            <a:avLst/>
          </a:prstGeom>
          <a:noFill/>
          <a:ln/>
        </p:spPr>
        <p:txBody>
          <a:bodyPr wrap="square" lIns="0" tIns="0" rIns="0" bIns="0" rtlCol="0" anchor="ctr"/>
          <a:lstStyle/>
          <a:p>
            <a:pPr indent="0" marL="0">
              <a:buNone/>
            </a:pPr>
            <a:r>
              <a:rPr lang="en-US" sz="3000" dirty="0">
                <a:solidFill>
                  <a:srgbClr val="AEBBD4"/>
                </a:solidFill>
                <a:latin typeface="Cambria" pitchFamily="34" charset="0"/>
                <a:ea typeface="Cambria" pitchFamily="34" charset="-122"/>
                <a:cs typeface="Cambria" pitchFamily="34" charset="-120"/>
              </a:rPr>
              <a:t>+ What Enterprises Actually Use</a:t>
            </a:r>
            <a:endParaRPr lang="en-US" sz="3000" dirty="0"/>
          </a:p>
        </p:txBody>
      </p:sp>
      <p:sp>
        <p:nvSpPr>
          <p:cNvPr id="6" name="Text 4"/>
          <p:cNvSpPr/>
          <p:nvPr/>
        </p:nvSpPr>
        <p:spPr>
          <a:xfrm>
            <a:off x="822960" y="4160520"/>
            <a:ext cx="10058400" cy="1005840"/>
          </a:xfrm>
          <a:prstGeom prst="rect">
            <a:avLst/>
          </a:prstGeom>
          <a:noFill/>
          <a:ln/>
        </p:spPr>
        <p:txBody>
          <a:bodyPr wrap="square" lIns="0" tIns="0" rIns="0" bIns="0" rtlCol="0" anchor="ctr"/>
          <a:lstStyle/>
          <a:p>
            <a:pPr indent="0" marL="0">
              <a:lnSpc>
                <a:spcPct val="110000"/>
              </a:lnSpc>
              <a:buNone/>
            </a:pPr>
            <a:r>
              <a:rPr lang="en-US" sz="1600" b="1" dirty="0">
                <a:solidFill>
                  <a:srgbClr val="FFFFFF"/>
                </a:solidFill>
                <a:latin typeface="Calibri" pitchFamily="34" charset="0"/>
                <a:ea typeface="Calibri" pitchFamily="34" charset="-122"/>
                <a:cs typeface="Calibri" pitchFamily="34" charset="-120"/>
              </a:rPr>
              <a:t>CIS 4394 · Agentic AI</a:t>
            </a:r>
            <a:endParaRPr lang="en-US" sz="1600" dirty="0"/>
          </a:p>
          <a:p>
            <a:pPr indent="0" marL="0">
              <a:lnSpc>
                <a:spcPct val="110000"/>
              </a:lnSpc>
              <a:buNone/>
            </a:pPr>
            <a:r>
              <a:rPr lang="en-US" sz="1400" dirty="0">
                <a:solidFill>
                  <a:srgbClr val="AEBBD4"/>
                </a:solidFill>
                <a:latin typeface="Calibri" pitchFamily="34" charset="0"/>
                <a:ea typeface="Calibri" pitchFamily="34" charset="-122"/>
                <a:cs typeface="Calibri" pitchFamily="34" charset="-120"/>
              </a:rPr>
              <a:t>Georgia State University · Robinson College of Business · Fall 2026</a:t>
            </a:r>
            <a:endParaRPr lang="en-US" sz="1600" dirty="0"/>
          </a:p>
          <a:p>
            <a:pPr indent="0" marL="0">
              <a:lnSpc>
                <a:spcPct val="110000"/>
              </a:lnSpc>
              <a:buNone/>
            </a:pPr>
            <a:r>
              <a:rPr lang="en-US" sz="1300" dirty="0">
                <a:solidFill>
                  <a:srgbClr val="9AA6BC"/>
                </a:solidFill>
                <a:latin typeface="Calibri" pitchFamily="34" charset="0"/>
                <a:ea typeface="Calibri" pitchFamily="34" charset="-122"/>
                <a:cs typeface="Calibri" pitchFamily="34" charset="-120"/>
              </a:rPr>
              <a:t>Sections CRN 93844 / 93846 · First class: Aug 26 / 27, 2026</a:t>
            </a:r>
            <a:endParaRPr lang="en-US" sz="1600" dirty="0"/>
          </a:p>
        </p:txBody>
      </p:sp>
      <p:sp>
        <p:nvSpPr>
          <p:cNvPr id="7" name="Shape 5"/>
          <p:cNvSpPr/>
          <p:nvPr/>
        </p:nvSpPr>
        <p:spPr>
          <a:xfrm>
            <a:off x="822960" y="5806440"/>
            <a:ext cx="3749040" cy="749808"/>
          </a:xfrm>
          <a:prstGeom prst="roundRect">
            <a:avLst>
              <a:gd name="adj" fmla="val 7317"/>
            </a:avLst>
          </a:prstGeom>
          <a:solidFill>
            <a:srgbClr val="FFFFFF"/>
          </a:solidFill>
          <a:ln w="12700">
            <a:solidFill>
              <a:srgbClr val="FFFFFF"/>
            </a:solidFill>
            <a:prstDash val="solid"/>
          </a:ln>
        </p:spPr>
      </p:sp>
      <p:pic>
        <p:nvPicPr>
          <p:cNvPr id="8" name="Image 0" descr="preencoded.png">    </p:cNvPr>
          <p:cNvPicPr>
            <a:picLocks noChangeAspect="1"/>
          </p:cNvPicPr>
          <p:nvPr/>
        </p:nvPicPr>
        <p:blipFill>
          <a:blip r:embed="rId1"/>
          <a:stretch>
            <a:fillRect/>
          </a:stretch>
        </p:blipFill>
        <p:spPr>
          <a:xfrm>
            <a:off x="1051560" y="5989320"/>
            <a:ext cx="1313993" cy="457200"/>
          </a:xfrm>
          <a:prstGeom prst="rect">
            <a:avLst/>
          </a:prstGeom>
        </p:spPr>
      </p:pic>
      <p:pic>
        <p:nvPicPr>
          <p:cNvPr id="9" name="Image 1" descr="preencoded.png">    </p:cNvPr>
          <p:cNvPicPr>
            <a:picLocks noChangeAspect="1"/>
          </p:cNvPicPr>
          <p:nvPr/>
        </p:nvPicPr>
        <p:blipFill>
          <a:blip r:embed="rId2"/>
          <a:stretch>
            <a:fillRect/>
          </a:stretch>
        </p:blipFill>
        <p:spPr>
          <a:xfrm>
            <a:off x="2788920" y="5943600"/>
            <a:ext cx="1530706" cy="548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1 · STRENGTHS &amp; LIMITS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What LLMs are good and bad at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15</a:t>
            </a:r>
            <a:endParaRPr lang="en-US" sz="900" dirty="0"/>
          </a:p>
        </p:txBody>
      </p:sp>
      <p:sp>
        <p:nvSpPr>
          <p:cNvPr id="6" name="Text 4"/>
          <p:cNvSpPr/>
          <p:nvPr/>
        </p:nvSpPr>
        <p:spPr>
          <a:xfrm>
            <a:off x="548640" y="1417320"/>
            <a:ext cx="5303520" cy="320040"/>
          </a:xfrm>
          <a:prstGeom prst="rect">
            <a:avLst/>
          </a:prstGeom>
          <a:noFill/>
          <a:ln/>
        </p:spPr>
        <p:txBody>
          <a:bodyPr wrap="square" lIns="0" tIns="0" rIns="0" bIns="0" rtlCol="0" anchor="ctr"/>
          <a:lstStyle/>
          <a:p>
            <a:pPr indent="0" marL="0">
              <a:buNone/>
            </a:pPr>
            <a:r>
              <a:rPr lang="en-US" sz="1200" b="1" spc="200" kern="0" dirty="0">
                <a:solidFill>
                  <a:srgbClr val="3C8DAD"/>
                </a:solidFill>
                <a:latin typeface="Calibri" pitchFamily="34" charset="0"/>
                <a:ea typeface="Calibri" pitchFamily="34" charset="-122"/>
                <a:cs typeface="Calibri" pitchFamily="34" charset="-120"/>
              </a:rPr>
              <a:t>GOOD AT</a:t>
            </a:r>
            <a:endParaRPr lang="en-US" sz="1200" dirty="0"/>
          </a:p>
        </p:txBody>
      </p:sp>
      <p:sp>
        <p:nvSpPr>
          <p:cNvPr id="7" name="Text 5"/>
          <p:cNvSpPr/>
          <p:nvPr/>
        </p:nvSpPr>
        <p:spPr>
          <a:xfrm>
            <a:off x="6263640" y="1417320"/>
            <a:ext cx="5303520" cy="320040"/>
          </a:xfrm>
          <a:prstGeom prst="rect">
            <a:avLst/>
          </a:prstGeom>
          <a:noFill/>
          <a:ln/>
        </p:spPr>
        <p:txBody>
          <a:bodyPr wrap="square" lIns="0" tIns="0" rIns="0" bIns="0" rtlCol="0" anchor="ctr"/>
          <a:lstStyle/>
          <a:p>
            <a:pPr indent="0" marL="0">
              <a:buNone/>
            </a:pPr>
            <a:r>
              <a:rPr lang="en-US" sz="1200" b="1" spc="200" kern="0" dirty="0">
                <a:solidFill>
                  <a:srgbClr val="B4483C"/>
                </a:solidFill>
                <a:latin typeface="Calibri" pitchFamily="34" charset="0"/>
                <a:ea typeface="Calibri" pitchFamily="34" charset="-122"/>
                <a:cs typeface="Calibri" pitchFamily="34" charset="-120"/>
              </a:rPr>
              <a:t>WATCH OUT FOR</a:t>
            </a:r>
            <a:endParaRPr lang="en-US" sz="1200" dirty="0"/>
          </a:p>
        </p:txBody>
      </p:sp>
      <p:sp>
        <p:nvSpPr>
          <p:cNvPr id="8" name="Shape 6"/>
          <p:cNvSpPr/>
          <p:nvPr/>
        </p:nvSpPr>
        <p:spPr>
          <a:xfrm>
            <a:off x="548640" y="1783080"/>
            <a:ext cx="5257800" cy="841248"/>
          </a:xfrm>
          <a:prstGeom prst="roundRect">
            <a:avLst>
              <a:gd name="adj" fmla="val 7609"/>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Text 7"/>
          <p:cNvSpPr/>
          <p:nvPr/>
        </p:nvSpPr>
        <p:spPr>
          <a:xfrm>
            <a:off x="749808" y="1874520"/>
            <a:ext cx="2148840" cy="640080"/>
          </a:xfrm>
          <a:prstGeom prst="rect">
            <a:avLst/>
          </a:prstGeom>
          <a:noFill/>
          <a:ln/>
        </p:spPr>
        <p:txBody>
          <a:bodyPr wrap="square" lIns="0" tIns="0" rIns="0" bIns="0" rtlCol="0" anchor="ctr"/>
          <a:lstStyle/>
          <a:p>
            <a:pPr indent="0" marL="0">
              <a:buNone/>
            </a:pPr>
            <a:r>
              <a:rPr lang="en-US" sz="1400" b="1" dirty="0">
                <a:solidFill>
                  <a:srgbClr val="1B2A4A"/>
                </a:solidFill>
                <a:latin typeface="Cambria" pitchFamily="34" charset="0"/>
                <a:ea typeface="Cambria" pitchFamily="34" charset="-122"/>
                <a:cs typeface="Cambria" pitchFamily="34" charset="-120"/>
              </a:rPr>
              <a:t>Language &amp; synthesis</a:t>
            </a:r>
            <a:endParaRPr lang="en-US" sz="1400" dirty="0"/>
          </a:p>
        </p:txBody>
      </p:sp>
      <p:sp>
        <p:nvSpPr>
          <p:cNvPr id="10" name="Text 8"/>
          <p:cNvSpPr/>
          <p:nvPr/>
        </p:nvSpPr>
        <p:spPr>
          <a:xfrm>
            <a:off x="2926080" y="187452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summarize, translate, draft, explain</a:t>
            </a:r>
            <a:endParaRPr lang="en-US" sz="1250" dirty="0"/>
          </a:p>
        </p:txBody>
      </p:sp>
      <p:sp>
        <p:nvSpPr>
          <p:cNvPr id="11" name="Shape 9"/>
          <p:cNvSpPr/>
          <p:nvPr/>
        </p:nvSpPr>
        <p:spPr>
          <a:xfrm>
            <a:off x="548640" y="2743200"/>
            <a:ext cx="5257800" cy="841248"/>
          </a:xfrm>
          <a:prstGeom prst="roundRect">
            <a:avLst>
              <a:gd name="adj" fmla="val 7609"/>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749808" y="2834640"/>
            <a:ext cx="2148840" cy="640080"/>
          </a:xfrm>
          <a:prstGeom prst="rect">
            <a:avLst/>
          </a:prstGeom>
          <a:noFill/>
          <a:ln/>
        </p:spPr>
        <p:txBody>
          <a:bodyPr wrap="square" lIns="0" tIns="0" rIns="0" bIns="0" rtlCol="0" anchor="ctr"/>
          <a:lstStyle/>
          <a:p>
            <a:pPr indent="0" marL="0">
              <a:buNone/>
            </a:pPr>
            <a:r>
              <a:rPr lang="en-US" sz="1400" b="1" dirty="0">
                <a:solidFill>
                  <a:srgbClr val="1B2A4A"/>
                </a:solidFill>
                <a:latin typeface="Cambria" pitchFamily="34" charset="0"/>
                <a:ea typeface="Cambria" pitchFamily="34" charset="-122"/>
                <a:cs typeface="Cambria" pitchFamily="34" charset="-120"/>
              </a:rPr>
              <a:t>Pattern &amp; format</a:t>
            </a:r>
            <a:endParaRPr lang="en-US" sz="1400" dirty="0"/>
          </a:p>
        </p:txBody>
      </p:sp>
      <p:sp>
        <p:nvSpPr>
          <p:cNvPr id="13" name="Text 11"/>
          <p:cNvSpPr/>
          <p:nvPr/>
        </p:nvSpPr>
        <p:spPr>
          <a:xfrm>
            <a:off x="2926080" y="283464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extract fields, rewrite to a schema</a:t>
            </a:r>
            <a:endParaRPr lang="en-US" sz="1250" dirty="0"/>
          </a:p>
        </p:txBody>
      </p:sp>
      <p:sp>
        <p:nvSpPr>
          <p:cNvPr id="14" name="Shape 12"/>
          <p:cNvSpPr/>
          <p:nvPr/>
        </p:nvSpPr>
        <p:spPr>
          <a:xfrm>
            <a:off x="548640" y="3703320"/>
            <a:ext cx="5257800" cy="841248"/>
          </a:xfrm>
          <a:prstGeom prst="roundRect">
            <a:avLst>
              <a:gd name="adj" fmla="val 7609"/>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Text 13"/>
          <p:cNvSpPr/>
          <p:nvPr/>
        </p:nvSpPr>
        <p:spPr>
          <a:xfrm>
            <a:off x="749808" y="3794760"/>
            <a:ext cx="2148840" cy="640080"/>
          </a:xfrm>
          <a:prstGeom prst="rect">
            <a:avLst/>
          </a:prstGeom>
          <a:noFill/>
          <a:ln/>
        </p:spPr>
        <p:txBody>
          <a:bodyPr wrap="square" lIns="0" tIns="0" rIns="0" bIns="0" rtlCol="0" anchor="ctr"/>
          <a:lstStyle/>
          <a:p>
            <a:pPr indent="0" marL="0">
              <a:buNone/>
            </a:pPr>
            <a:r>
              <a:rPr lang="en-US" sz="1400" b="1" dirty="0">
                <a:solidFill>
                  <a:srgbClr val="1B2A4A"/>
                </a:solidFill>
                <a:latin typeface="Cambria" pitchFamily="34" charset="0"/>
                <a:ea typeface="Cambria" pitchFamily="34" charset="-122"/>
                <a:cs typeface="Cambria" pitchFamily="34" charset="-120"/>
              </a:rPr>
              <a:t>Flexible reasoning</a:t>
            </a:r>
            <a:endParaRPr lang="en-US" sz="1400" dirty="0"/>
          </a:p>
        </p:txBody>
      </p:sp>
      <p:sp>
        <p:nvSpPr>
          <p:cNvPr id="16" name="Text 14"/>
          <p:cNvSpPr/>
          <p:nvPr/>
        </p:nvSpPr>
        <p:spPr>
          <a:xfrm>
            <a:off x="2926080" y="379476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handle messy, uneven inputs</a:t>
            </a:r>
            <a:endParaRPr lang="en-US" sz="1250" dirty="0"/>
          </a:p>
        </p:txBody>
      </p:sp>
      <p:sp>
        <p:nvSpPr>
          <p:cNvPr id="17" name="Shape 15"/>
          <p:cNvSpPr/>
          <p:nvPr/>
        </p:nvSpPr>
        <p:spPr>
          <a:xfrm>
            <a:off x="548640" y="4663440"/>
            <a:ext cx="5257800" cy="841248"/>
          </a:xfrm>
          <a:prstGeom prst="roundRect">
            <a:avLst>
              <a:gd name="adj" fmla="val 7609"/>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8" name="Text 16"/>
          <p:cNvSpPr/>
          <p:nvPr/>
        </p:nvSpPr>
        <p:spPr>
          <a:xfrm>
            <a:off x="749808" y="4754880"/>
            <a:ext cx="2148840" cy="640080"/>
          </a:xfrm>
          <a:prstGeom prst="rect">
            <a:avLst/>
          </a:prstGeom>
          <a:noFill/>
          <a:ln/>
        </p:spPr>
        <p:txBody>
          <a:bodyPr wrap="square" lIns="0" tIns="0" rIns="0" bIns="0" rtlCol="0" anchor="ctr"/>
          <a:lstStyle/>
          <a:p>
            <a:pPr indent="0" marL="0">
              <a:buNone/>
            </a:pPr>
            <a:r>
              <a:rPr lang="en-US" sz="1400" b="1" dirty="0">
                <a:solidFill>
                  <a:srgbClr val="1B2A4A"/>
                </a:solidFill>
                <a:latin typeface="Cambria" pitchFamily="34" charset="0"/>
                <a:ea typeface="Cambria" pitchFamily="34" charset="-122"/>
                <a:cs typeface="Cambria" pitchFamily="34" charset="-120"/>
              </a:rPr>
              <a:t>Code</a:t>
            </a:r>
            <a:endParaRPr lang="en-US" sz="1400" dirty="0"/>
          </a:p>
        </p:txBody>
      </p:sp>
      <p:sp>
        <p:nvSpPr>
          <p:cNvPr id="19" name="Text 17"/>
          <p:cNvSpPr/>
          <p:nvPr/>
        </p:nvSpPr>
        <p:spPr>
          <a:xfrm>
            <a:off x="2926080" y="475488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write, explain, and debug programs</a:t>
            </a:r>
            <a:endParaRPr lang="en-US" sz="1250" dirty="0"/>
          </a:p>
        </p:txBody>
      </p:sp>
      <p:sp>
        <p:nvSpPr>
          <p:cNvPr id="20" name="Shape 18"/>
          <p:cNvSpPr/>
          <p:nvPr/>
        </p:nvSpPr>
        <p:spPr>
          <a:xfrm>
            <a:off x="6263640" y="1783080"/>
            <a:ext cx="5394960" cy="841248"/>
          </a:xfrm>
          <a:prstGeom prst="roundRect">
            <a:avLst>
              <a:gd name="adj" fmla="val 7609"/>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1" name="Text 19"/>
          <p:cNvSpPr/>
          <p:nvPr/>
        </p:nvSpPr>
        <p:spPr>
          <a:xfrm>
            <a:off x="6464808" y="1874520"/>
            <a:ext cx="2240280" cy="640080"/>
          </a:xfrm>
          <a:prstGeom prst="rect">
            <a:avLst/>
          </a:prstGeom>
          <a:noFill/>
          <a:ln/>
        </p:spPr>
        <p:txBody>
          <a:bodyPr wrap="square" lIns="0" tIns="0" rIns="0" bIns="0" rtlCol="0" anchor="ctr"/>
          <a:lstStyle/>
          <a:p>
            <a:pPr indent="0" marL="0">
              <a:buNone/>
            </a:pPr>
            <a:r>
              <a:rPr lang="en-US" sz="1400" b="1" dirty="0">
                <a:solidFill>
                  <a:srgbClr val="B4483C"/>
                </a:solidFill>
                <a:latin typeface="Cambria" pitchFamily="34" charset="0"/>
                <a:ea typeface="Cambria" pitchFamily="34" charset="-122"/>
                <a:cs typeface="Cambria" pitchFamily="34" charset="-120"/>
              </a:rPr>
              <a:t>Hallucination</a:t>
            </a:r>
            <a:endParaRPr lang="en-US" sz="1400" dirty="0"/>
          </a:p>
        </p:txBody>
      </p:sp>
      <p:sp>
        <p:nvSpPr>
          <p:cNvPr id="22" name="Text 20"/>
          <p:cNvSpPr/>
          <p:nvPr/>
        </p:nvSpPr>
        <p:spPr>
          <a:xfrm>
            <a:off x="8732520" y="187452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invents plausible but false facts</a:t>
            </a:r>
            <a:endParaRPr lang="en-US" sz="1250" dirty="0"/>
          </a:p>
        </p:txBody>
      </p:sp>
      <p:sp>
        <p:nvSpPr>
          <p:cNvPr id="23" name="Shape 21"/>
          <p:cNvSpPr/>
          <p:nvPr/>
        </p:nvSpPr>
        <p:spPr>
          <a:xfrm>
            <a:off x="6263640" y="2743200"/>
            <a:ext cx="5394960" cy="841248"/>
          </a:xfrm>
          <a:prstGeom prst="roundRect">
            <a:avLst>
              <a:gd name="adj" fmla="val 7609"/>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4" name="Text 22"/>
          <p:cNvSpPr/>
          <p:nvPr/>
        </p:nvSpPr>
        <p:spPr>
          <a:xfrm>
            <a:off x="6464808" y="2834640"/>
            <a:ext cx="2240280" cy="640080"/>
          </a:xfrm>
          <a:prstGeom prst="rect">
            <a:avLst/>
          </a:prstGeom>
          <a:noFill/>
          <a:ln/>
        </p:spPr>
        <p:txBody>
          <a:bodyPr wrap="square" lIns="0" tIns="0" rIns="0" bIns="0" rtlCol="0" anchor="ctr"/>
          <a:lstStyle/>
          <a:p>
            <a:pPr indent="0" marL="0">
              <a:buNone/>
            </a:pPr>
            <a:r>
              <a:rPr lang="en-US" sz="1400" b="1" dirty="0">
                <a:solidFill>
                  <a:srgbClr val="B4483C"/>
                </a:solidFill>
                <a:latin typeface="Cambria" pitchFamily="34" charset="0"/>
                <a:ea typeface="Cambria" pitchFamily="34" charset="-122"/>
                <a:cs typeface="Cambria" pitchFamily="34" charset="-120"/>
              </a:rPr>
              <a:t>No live knowledge</a:t>
            </a:r>
            <a:endParaRPr lang="en-US" sz="1400" dirty="0"/>
          </a:p>
        </p:txBody>
      </p:sp>
      <p:sp>
        <p:nvSpPr>
          <p:cNvPr id="25" name="Text 23"/>
          <p:cNvSpPr/>
          <p:nvPr/>
        </p:nvSpPr>
        <p:spPr>
          <a:xfrm>
            <a:off x="8732520" y="283464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frozen at training cutoff</a:t>
            </a:r>
            <a:endParaRPr lang="en-US" sz="1250" dirty="0"/>
          </a:p>
        </p:txBody>
      </p:sp>
      <p:sp>
        <p:nvSpPr>
          <p:cNvPr id="26" name="Shape 24"/>
          <p:cNvSpPr/>
          <p:nvPr/>
        </p:nvSpPr>
        <p:spPr>
          <a:xfrm>
            <a:off x="6263640" y="3703320"/>
            <a:ext cx="5394960" cy="841248"/>
          </a:xfrm>
          <a:prstGeom prst="roundRect">
            <a:avLst>
              <a:gd name="adj" fmla="val 7609"/>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7" name="Text 25"/>
          <p:cNvSpPr/>
          <p:nvPr/>
        </p:nvSpPr>
        <p:spPr>
          <a:xfrm>
            <a:off x="6464808" y="3794760"/>
            <a:ext cx="2240280" cy="640080"/>
          </a:xfrm>
          <a:prstGeom prst="rect">
            <a:avLst/>
          </a:prstGeom>
          <a:noFill/>
          <a:ln/>
        </p:spPr>
        <p:txBody>
          <a:bodyPr wrap="square" lIns="0" tIns="0" rIns="0" bIns="0" rtlCol="0" anchor="ctr"/>
          <a:lstStyle/>
          <a:p>
            <a:pPr indent="0" marL="0">
              <a:buNone/>
            </a:pPr>
            <a:r>
              <a:rPr lang="en-US" sz="1400" b="1" dirty="0">
                <a:solidFill>
                  <a:srgbClr val="B4483C"/>
                </a:solidFill>
                <a:latin typeface="Cambria" pitchFamily="34" charset="0"/>
                <a:ea typeface="Cambria" pitchFamily="34" charset="-122"/>
                <a:cs typeface="Cambria" pitchFamily="34" charset="-120"/>
              </a:rPr>
              <a:t>No memory</a:t>
            </a:r>
            <a:endParaRPr lang="en-US" sz="1400" dirty="0"/>
          </a:p>
        </p:txBody>
      </p:sp>
      <p:sp>
        <p:nvSpPr>
          <p:cNvPr id="28" name="Text 26"/>
          <p:cNvSpPr/>
          <p:nvPr/>
        </p:nvSpPr>
        <p:spPr>
          <a:xfrm>
            <a:off x="8732520" y="379476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forgets everything between calls</a:t>
            </a:r>
            <a:endParaRPr lang="en-US" sz="1250" dirty="0"/>
          </a:p>
        </p:txBody>
      </p:sp>
      <p:sp>
        <p:nvSpPr>
          <p:cNvPr id="29" name="Shape 27"/>
          <p:cNvSpPr/>
          <p:nvPr/>
        </p:nvSpPr>
        <p:spPr>
          <a:xfrm>
            <a:off x="6263640" y="4663440"/>
            <a:ext cx="5394960" cy="841248"/>
          </a:xfrm>
          <a:prstGeom prst="roundRect">
            <a:avLst>
              <a:gd name="adj" fmla="val 7609"/>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0" name="Text 28"/>
          <p:cNvSpPr/>
          <p:nvPr/>
        </p:nvSpPr>
        <p:spPr>
          <a:xfrm>
            <a:off x="6464808" y="4754880"/>
            <a:ext cx="2240280" cy="640080"/>
          </a:xfrm>
          <a:prstGeom prst="rect">
            <a:avLst/>
          </a:prstGeom>
          <a:noFill/>
          <a:ln/>
        </p:spPr>
        <p:txBody>
          <a:bodyPr wrap="square" lIns="0" tIns="0" rIns="0" bIns="0" rtlCol="0" anchor="ctr"/>
          <a:lstStyle/>
          <a:p>
            <a:pPr indent="0" marL="0">
              <a:buNone/>
            </a:pPr>
            <a:r>
              <a:rPr lang="en-US" sz="1400" b="1" dirty="0">
                <a:solidFill>
                  <a:srgbClr val="B4483C"/>
                </a:solidFill>
                <a:latin typeface="Cambria" pitchFamily="34" charset="0"/>
                <a:ea typeface="Cambria" pitchFamily="34" charset="-122"/>
                <a:cs typeface="Cambria" pitchFamily="34" charset="-120"/>
              </a:rPr>
              <a:t>Can't act alone</a:t>
            </a:r>
            <a:endParaRPr lang="en-US" sz="1400" dirty="0"/>
          </a:p>
        </p:txBody>
      </p:sp>
      <p:sp>
        <p:nvSpPr>
          <p:cNvPr id="31" name="Text 29"/>
          <p:cNvSpPr/>
          <p:nvPr/>
        </p:nvSpPr>
        <p:spPr>
          <a:xfrm>
            <a:off x="8732520" y="4754880"/>
            <a:ext cx="2788920" cy="64008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no access to files, APIs, or the web</a:t>
            </a:r>
            <a:endParaRPr lang="en-US" sz="1250" dirty="0"/>
          </a:p>
        </p:txBody>
      </p:sp>
      <p:sp>
        <p:nvSpPr>
          <p:cNvPr id="32" name="Text 30"/>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The right column is the to-do list for the rest of the course: tools fix "can't act," memory &amp; RAG fix "no knowledge," evaluation fixes "hallucination."</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1 · THE BRIDGE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From a single call to an agent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16</a:t>
            </a:r>
            <a:endParaRPr lang="en-US" sz="900" dirty="0"/>
          </a:p>
        </p:txBody>
      </p:sp>
      <p:sp>
        <p:nvSpPr>
          <p:cNvPr id="6" name="Text 4"/>
          <p:cNvSpPr/>
          <p:nvPr/>
        </p:nvSpPr>
        <p:spPr>
          <a:xfrm>
            <a:off x="502920" y="1371600"/>
            <a:ext cx="11155680" cy="365760"/>
          </a:xfrm>
          <a:prstGeom prst="rect">
            <a:avLst/>
          </a:prstGeom>
          <a:noFill/>
          <a:ln/>
        </p:spPr>
        <p:txBody>
          <a:bodyPr wrap="square" lIns="0" tIns="0" rIns="0" bIns="0" rtlCol="0" anchor="ctr"/>
          <a:lstStyle/>
          <a:p>
            <a:pPr indent="0" marL="0">
              <a:buNone/>
            </a:pPr>
            <a:r>
              <a:rPr lang="en-US" sz="1600" b="1" i="1" dirty="0">
                <a:solidFill>
                  <a:srgbClr val="1B2A4A"/>
                </a:solidFill>
                <a:latin typeface="Cambria" pitchFamily="34" charset="0"/>
                <a:ea typeface="Cambria" pitchFamily="34" charset="-122"/>
                <a:cs typeface="Cambria" pitchFamily="34" charset="-120"/>
              </a:rPr>
              <a:t>Ask a raw LLM: "Book me the cheapest flight to Chicago next Friday."</a:t>
            </a:r>
            <a:endParaRPr lang="en-US" sz="1600" dirty="0"/>
          </a:p>
        </p:txBody>
      </p:sp>
      <p:sp>
        <p:nvSpPr>
          <p:cNvPr id="7" name="Shape 5"/>
          <p:cNvSpPr/>
          <p:nvPr/>
        </p:nvSpPr>
        <p:spPr>
          <a:xfrm>
            <a:off x="502920" y="1874520"/>
            <a:ext cx="5486400" cy="3657600"/>
          </a:xfrm>
          <a:prstGeom prst="roundRect">
            <a:avLst>
              <a:gd name="adj" fmla="val 1750"/>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Text 6"/>
          <p:cNvSpPr/>
          <p:nvPr/>
        </p:nvSpPr>
        <p:spPr>
          <a:xfrm>
            <a:off x="731520" y="2011680"/>
            <a:ext cx="5029200" cy="36576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A single call can't</a:t>
            </a:r>
            <a:endParaRPr lang="en-US" sz="1600" dirty="0"/>
          </a:p>
        </p:txBody>
      </p:sp>
      <p:sp>
        <p:nvSpPr>
          <p:cNvPr id="9" name="Text 7"/>
          <p:cNvSpPr/>
          <p:nvPr/>
        </p:nvSpPr>
        <p:spPr>
          <a:xfrm>
            <a:off x="822960" y="2514600"/>
            <a:ext cx="4937760" cy="283464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Check today's live prices (no web access)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Compare options and pick the cheapest</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Handle "that flight sold out — now what?"</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Actually complete the booking</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Know when it is finished</a:t>
            </a:r>
            <a:endParaRPr lang="en-US" sz="1400" dirty="0"/>
          </a:p>
        </p:txBody>
      </p:sp>
      <p:sp>
        <p:nvSpPr>
          <p:cNvPr id="10" name="Text 8"/>
          <p:cNvSpPr/>
          <p:nvPr/>
        </p:nvSpPr>
        <p:spPr>
          <a:xfrm>
            <a:off x="822960" y="5074920"/>
            <a:ext cx="4846320" cy="365760"/>
          </a:xfrm>
          <a:prstGeom prst="rect">
            <a:avLst/>
          </a:prstGeom>
          <a:noFill/>
          <a:ln/>
        </p:spPr>
        <p:txBody>
          <a:bodyPr wrap="square" lIns="0" tIns="0" rIns="0" bIns="0" rtlCol="0" anchor="ctr"/>
          <a:lstStyle/>
          <a:p>
            <a:pPr indent="0" marL="0">
              <a:buNone/>
            </a:pPr>
            <a:r>
              <a:rPr lang="en-US" sz="1250" i="1" dirty="0">
                <a:solidFill>
                  <a:srgbClr val="6B7280"/>
                </a:solidFill>
                <a:latin typeface="Calibri" pitchFamily="34" charset="0"/>
                <a:ea typeface="Calibri" pitchFamily="34" charset="-122"/>
                <a:cs typeface="Calibri" pitchFamily="34" charset="-120"/>
              </a:rPr>
              <a:t>It can only return plausible text.</a:t>
            </a:r>
            <a:endParaRPr lang="en-US" sz="1250" dirty="0"/>
          </a:p>
        </p:txBody>
      </p:sp>
      <p:sp>
        <p:nvSpPr>
          <p:cNvPr id="11" name="Shape 9"/>
          <p:cNvSpPr/>
          <p:nvPr/>
        </p:nvSpPr>
        <p:spPr>
          <a:xfrm>
            <a:off x="6199632" y="1874520"/>
            <a:ext cx="5486400" cy="3657600"/>
          </a:xfrm>
          <a:prstGeom prst="roundRect">
            <a:avLst>
              <a:gd name="adj" fmla="val 1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6428232" y="2011680"/>
            <a:ext cx="5029200" cy="365760"/>
          </a:xfrm>
          <a:prstGeom prst="rect">
            <a:avLst/>
          </a:prstGeom>
          <a:noFill/>
          <a:ln/>
        </p:spPr>
        <p:txBody>
          <a:bodyPr wrap="square" lIns="0" tIns="0" rIns="0" bIns="0" rtlCol="0" anchor="ctr"/>
          <a:lstStyle/>
          <a:p>
            <a:pPr indent="0" marL="0">
              <a:buNone/>
            </a:pPr>
            <a:r>
              <a:rPr lang="en-US" sz="1600" b="1" dirty="0">
                <a:solidFill>
                  <a:srgbClr val="3C8DAD"/>
                </a:solidFill>
                <a:latin typeface="Cambria" pitchFamily="34" charset="0"/>
                <a:ea typeface="Cambria" pitchFamily="34" charset="-122"/>
                <a:cs typeface="Cambria" pitchFamily="34" charset="-120"/>
              </a:rPr>
              <a:t>An agent can</a:t>
            </a:r>
            <a:endParaRPr lang="en-US" sz="1600" dirty="0"/>
          </a:p>
        </p:txBody>
      </p:sp>
      <p:sp>
        <p:nvSpPr>
          <p:cNvPr id="13" name="Text 11"/>
          <p:cNvSpPr/>
          <p:nvPr/>
        </p:nvSpPr>
        <p:spPr>
          <a:xfrm>
            <a:off x="6519672" y="2514600"/>
            <a:ext cx="4937760" cy="283464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Call a flight-search tool (observe real prices)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Reason over results and choose</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Re-plan when a step fails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Call a booking tool (act on the world)</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Stop when the goal is met — or ask a human</a:t>
            </a:r>
            <a:endParaRPr lang="en-US" sz="1400" dirty="0"/>
          </a:p>
        </p:txBody>
      </p:sp>
      <p:sp>
        <p:nvSpPr>
          <p:cNvPr id="14" name="Text 12"/>
          <p:cNvSpPr/>
          <p:nvPr/>
        </p:nvSpPr>
        <p:spPr>
          <a:xfrm>
            <a:off x="6519672" y="5074920"/>
            <a:ext cx="4937760" cy="365760"/>
          </a:xfrm>
          <a:prstGeom prst="rect">
            <a:avLst/>
          </a:prstGeom>
          <a:noFill/>
          <a:ln/>
        </p:spPr>
        <p:txBody>
          <a:bodyPr wrap="square" lIns="0" tIns="0" rIns="0" bIns="0" rtlCol="0" anchor="ctr"/>
          <a:lstStyle/>
          <a:p>
            <a:pPr indent="0" marL="0">
              <a:buNone/>
            </a:pPr>
            <a:r>
              <a:rPr lang="en-US" sz="1250" i="1" dirty="0">
                <a:solidFill>
                  <a:srgbClr val="2A4D8F"/>
                </a:solidFill>
                <a:latin typeface="Calibri" pitchFamily="34" charset="0"/>
                <a:ea typeface="Calibri" pitchFamily="34" charset="-122"/>
                <a:cs typeface="Calibri" pitchFamily="34" charset="-120"/>
              </a:rPr>
              <a:t>The difference is the loop + tools around the model.</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SECTION 2 · THE MENTAL MODEL</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The agent loop</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Model + Tools + Loop + Memory — the anatomy of every agent.</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2 · ANATOMY</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An agent has four parts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18</a:t>
            </a:r>
            <a:endParaRPr lang="en-US" sz="900" dirty="0"/>
          </a:p>
        </p:txBody>
      </p:sp>
      <p:sp>
        <p:nvSpPr>
          <p:cNvPr id="6" name="Shape 4"/>
          <p:cNvSpPr/>
          <p:nvPr/>
        </p:nvSpPr>
        <p:spPr>
          <a:xfrm>
            <a:off x="548640" y="1508760"/>
            <a:ext cx="5532120" cy="1874520"/>
          </a:xfrm>
          <a:prstGeom prst="roundRect">
            <a:avLst>
              <a:gd name="adj" fmla="val 341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822960" y="1828800"/>
            <a:ext cx="566928" cy="566928"/>
          </a:xfrm>
          <a:prstGeom prst="ellipse">
            <a:avLst/>
          </a:prstGeom>
          <a:solidFill>
            <a:srgbClr val="2A4D8F"/>
          </a:solidFill>
          <a:ln/>
        </p:spPr>
      </p:sp>
      <p:sp>
        <p:nvSpPr>
          <p:cNvPr id="8" name="Text 6"/>
          <p:cNvSpPr/>
          <p:nvPr/>
        </p:nvSpPr>
        <p:spPr>
          <a:xfrm>
            <a:off x="822960" y="182880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M</a:t>
            </a:r>
            <a:endParaRPr lang="en-US" sz="2000" dirty="0"/>
          </a:p>
        </p:txBody>
      </p:sp>
      <p:sp>
        <p:nvSpPr>
          <p:cNvPr id="9" name="Text 7"/>
          <p:cNvSpPr/>
          <p:nvPr/>
        </p:nvSpPr>
        <p:spPr>
          <a:xfrm>
            <a:off x="1600200" y="1801368"/>
            <a:ext cx="429768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Model</a:t>
            </a:r>
            <a:endParaRPr lang="en-US" sz="1900" dirty="0"/>
          </a:p>
        </p:txBody>
      </p:sp>
      <p:sp>
        <p:nvSpPr>
          <p:cNvPr id="10" name="Text 8"/>
          <p:cNvSpPr/>
          <p:nvPr/>
        </p:nvSpPr>
        <p:spPr>
          <a:xfrm>
            <a:off x="1600200" y="2286000"/>
            <a:ext cx="4297680" cy="9601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The LLM — the brain that decides what to do and how to respond.</a:t>
            </a:r>
            <a:endParaRPr lang="en-US" sz="1400" dirty="0"/>
          </a:p>
        </p:txBody>
      </p:sp>
      <p:sp>
        <p:nvSpPr>
          <p:cNvPr id="11" name="Shape 9"/>
          <p:cNvSpPr/>
          <p:nvPr/>
        </p:nvSpPr>
        <p:spPr>
          <a:xfrm>
            <a:off x="6291072" y="1508760"/>
            <a:ext cx="5532120" cy="1874520"/>
          </a:xfrm>
          <a:prstGeom prst="roundRect">
            <a:avLst>
              <a:gd name="adj" fmla="val 341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6565392" y="1828800"/>
            <a:ext cx="566928" cy="566928"/>
          </a:xfrm>
          <a:prstGeom prst="ellipse">
            <a:avLst/>
          </a:prstGeom>
          <a:solidFill>
            <a:srgbClr val="3C8DAD"/>
          </a:solidFill>
          <a:ln/>
        </p:spPr>
      </p:sp>
      <p:sp>
        <p:nvSpPr>
          <p:cNvPr id="13" name="Text 11"/>
          <p:cNvSpPr/>
          <p:nvPr/>
        </p:nvSpPr>
        <p:spPr>
          <a:xfrm>
            <a:off x="6565392" y="182880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T</a:t>
            </a:r>
            <a:endParaRPr lang="en-US" sz="2000" dirty="0"/>
          </a:p>
        </p:txBody>
      </p:sp>
      <p:sp>
        <p:nvSpPr>
          <p:cNvPr id="14" name="Text 12"/>
          <p:cNvSpPr/>
          <p:nvPr/>
        </p:nvSpPr>
        <p:spPr>
          <a:xfrm>
            <a:off x="7342632" y="1801368"/>
            <a:ext cx="429768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Tools</a:t>
            </a:r>
            <a:endParaRPr lang="en-US" sz="1900" dirty="0"/>
          </a:p>
        </p:txBody>
      </p:sp>
      <p:sp>
        <p:nvSpPr>
          <p:cNvPr id="15" name="Text 13"/>
          <p:cNvSpPr/>
          <p:nvPr/>
        </p:nvSpPr>
        <p:spPr>
          <a:xfrm>
            <a:off x="7342632" y="2286000"/>
            <a:ext cx="4297680" cy="9601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Functions it can call: search, run code, hit an API, read a file, send an email.</a:t>
            </a:r>
            <a:endParaRPr lang="en-US" sz="1400" dirty="0"/>
          </a:p>
        </p:txBody>
      </p:sp>
      <p:sp>
        <p:nvSpPr>
          <p:cNvPr id="16" name="Shape 14"/>
          <p:cNvSpPr/>
          <p:nvPr/>
        </p:nvSpPr>
        <p:spPr>
          <a:xfrm>
            <a:off x="548640" y="3566160"/>
            <a:ext cx="5532120" cy="1874520"/>
          </a:xfrm>
          <a:prstGeom prst="roundRect">
            <a:avLst>
              <a:gd name="adj" fmla="val 341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7" name="Shape 15"/>
          <p:cNvSpPr/>
          <p:nvPr/>
        </p:nvSpPr>
        <p:spPr>
          <a:xfrm>
            <a:off x="822960" y="3886200"/>
            <a:ext cx="566928" cy="566928"/>
          </a:xfrm>
          <a:prstGeom prst="ellipse">
            <a:avLst/>
          </a:prstGeom>
          <a:solidFill>
            <a:srgbClr val="E0A83B"/>
          </a:solidFill>
          <a:ln/>
        </p:spPr>
      </p:sp>
      <p:sp>
        <p:nvSpPr>
          <p:cNvPr id="18" name="Text 16"/>
          <p:cNvSpPr/>
          <p:nvPr/>
        </p:nvSpPr>
        <p:spPr>
          <a:xfrm>
            <a:off x="822960" y="388620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L</a:t>
            </a:r>
            <a:endParaRPr lang="en-US" sz="2000" dirty="0"/>
          </a:p>
        </p:txBody>
      </p:sp>
      <p:sp>
        <p:nvSpPr>
          <p:cNvPr id="19" name="Text 17"/>
          <p:cNvSpPr/>
          <p:nvPr/>
        </p:nvSpPr>
        <p:spPr>
          <a:xfrm>
            <a:off x="1600200" y="3858768"/>
            <a:ext cx="429768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Loop</a:t>
            </a:r>
            <a:endParaRPr lang="en-US" sz="1900" dirty="0"/>
          </a:p>
        </p:txBody>
      </p:sp>
      <p:sp>
        <p:nvSpPr>
          <p:cNvPr id="20" name="Text 18"/>
          <p:cNvSpPr/>
          <p:nvPr/>
        </p:nvSpPr>
        <p:spPr>
          <a:xfrm>
            <a:off x="1600200" y="4343400"/>
            <a:ext cx="4297680" cy="9601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It keeps going — act, observe the result, decide again — until the goal is met.</a:t>
            </a:r>
            <a:endParaRPr lang="en-US" sz="1400" dirty="0"/>
          </a:p>
        </p:txBody>
      </p:sp>
      <p:sp>
        <p:nvSpPr>
          <p:cNvPr id="21" name="Shape 19"/>
          <p:cNvSpPr/>
          <p:nvPr/>
        </p:nvSpPr>
        <p:spPr>
          <a:xfrm>
            <a:off x="6291072" y="3566160"/>
            <a:ext cx="5532120" cy="1874520"/>
          </a:xfrm>
          <a:prstGeom prst="roundRect">
            <a:avLst>
              <a:gd name="adj" fmla="val 341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2" name="Shape 20"/>
          <p:cNvSpPr/>
          <p:nvPr/>
        </p:nvSpPr>
        <p:spPr>
          <a:xfrm>
            <a:off x="6565392" y="3886200"/>
            <a:ext cx="566928" cy="566928"/>
          </a:xfrm>
          <a:prstGeom prst="ellipse">
            <a:avLst/>
          </a:prstGeom>
          <a:solidFill>
            <a:srgbClr val="6B7280"/>
          </a:solidFill>
          <a:ln/>
        </p:spPr>
      </p:sp>
      <p:sp>
        <p:nvSpPr>
          <p:cNvPr id="23" name="Text 21"/>
          <p:cNvSpPr/>
          <p:nvPr/>
        </p:nvSpPr>
        <p:spPr>
          <a:xfrm>
            <a:off x="6565392" y="388620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M</a:t>
            </a:r>
            <a:endParaRPr lang="en-US" sz="2000" dirty="0"/>
          </a:p>
        </p:txBody>
      </p:sp>
      <p:sp>
        <p:nvSpPr>
          <p:cNvPr id="24" name="Text 22"/>
          <p:cNvSpPr/>
          <p:nvPr/>
        </p:nvSpPr>
        <p:spPr>
          <a:xfrm>
            <a:off x="7342632" y="3858768"/>
            <a:ext cx="429768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Memory</a:t>
            </a:r>
            <a:endParaRPr lang="en-US" sz="1900" dirty="0"/>
          </a:p>
        </p:txBody>
      </p:sp>
      <p:sp>
        <p:nvSpPr>
          <p:cNvPr id="25" name="Text 23"/>
          <p:cNvSpPr/>
          <p:nvPr/>
        </p:nvSpPr>
        <p:spPr>
          <a:xfrm>
            <a:off x="7342632" y="4343400"/>
            <a:ext cx="4297680" cy="9601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What it carries forward: the conversation so far, past results, retrieved knowledge.</a:t>
            </a:r>
            <a:endParaRPr lang="en-US" sz="1400" dirty="0"/>
          </a:p>
        </p:txBody>
      </p:sp>
      <p:sp>
        <p:nvSpPr>
          <p:cNvPr id="26" name="Text 2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Same four parts whether you use LangGraph, a managed platform, or roll your own (Wiesinger, Marlow &amp; Vuskovic, 2024).</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2 · THE LOOP</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The loop in motion</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19</a:t>
            </a:r>
            <a:endParaRPr lang="en-US" sz="900" dirty="0"/>
          </a:p>
        </p:txBody>
      </p:sp>
      <p:sp>
        <p:nvSpPr>
          <p:cNvPr id="6" name="Shape 4"/>
          <p:cNvSpPr/>
          <p:nvPr/>
        </p:nvSpPr>
        <p:spPr>
          <a:xfrm>
            <a:off x="640080" y="1554480"/>
            <a:ext cx="566928" cy="566928"/>
          </a:xfrm>
          <a:prstGeom prst="ellipse">
            <a:avLst/>
          </a:prstGeom>
          <a:solidFill>
            <a:srgbClr val="E0A83B"/>
          </a:solidFill>
          <a:ln/>
        </p:spPr>
      </p:sp>
      <p:sp>
        <p:nvSpPr>
          <p:cNvPr id="7" name="Text 5"/>
          <p:cNvSpPr/>
          <p:nvPr/>
        </p:nvSpPr>
        <p:spPr>
          <a:xfrm>
            <a:off x="640080" y="155448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8" name="Text 6"/>
          <p:cNvSpPr/>
          <p:nvPr/>
        </p:nvSpPr>
        <p:spPr>
          <a:xfrm>
            <a:off x="1371600" y="1627632"/>
            <a:ext cx="4206240" cy="45720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Reason  </a:t>
            </a:r>
            <a:pPr indent="0" marL="0">
              <a:buNone/>
            </a:pPr>
            <a:r>
              <a:rPr lang="en-US" sz="1400" dirty="0">
                <a:solidFill>
                  <a:srgbClr val="33415C"/>
                </a:solidFill>
                <a:latin typeface="Cambria" pitchFamily="34" charset="0"/>
                <a:ea typeface="Cambria" pitchFamily="34" charset="-122"/>
                <a:cs typeface="Cambria" pitchFamily="34" charset="-120"/>
              </a:rPr>
              <a:t>— decide the next step</a:t>
            </a:r>
            <a:endParaRPr lang="en-US" sz="1700" dirty="0"/>
          </a:p>
        </p:txBody>
      </p:sp>
      <p:sp>
        <p:nvSpPr>
          <p:cNvPr id="9" name="Shape 7"/>
          <p:cNvSpPr/>
          <p:nvPr/>
        </p:nvSpPr>
        <p:spPr>
          <a:xfrm>
            <a:off x="640080" y="2578608"/>
            <a:ext cx="566928" cy="566928"/>
          </a:xfrm>
          <a:prstGeom prst="ellipse">
            <a:avLst/>
          </a:prstGeom>
          <a:solidFill>
            <a:srgbClr val="3C8DAD"/>
          </a:solidFill>
          <a:ln/>
        </p:spPr>
      </p:sp>
      <p:sp>
        <p:nvSpPr>
          <p:cNvPr id="10" name="Text 8"/>
          <p:cNvSpPr/>
          <p:nvPr/>
        </p:nvSpPr>
        <p:spPr>
          <a:xfrm>
            <a:off x="640080" y="2578608"/>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1" name="Text 9"/>
          <p:cNvSpPr/>
          <p:nvPr/>
        </p:nvSpPr>
        <p:spPr>
          <a:xfrm>
            <a:off x="1371600" y="2651760"/>
            <a:ext cx="4206240" cy="45720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Act  </a:t>
            </a:r>
            <a:pPr indent="0" marL="0">
              <a:buNone/>
            </a:pPr>
            <a:r>
              <a:rPr lang="en-US" sz="1400" dirty="0">
                <a:solidFill>
                  <a:srgbClr val="33415C"/>
                </a:solidFill>
                <a:latin typeface="Cambria" pitchFamily="34" charset="0"/>
                <a:ea typeface="Cambria" pitchFamily="34" charset="-122"/>
                <a:cs typeface="Cambria" pitchFamily="34" charset="-120"/>
              </a:rPr>
              <a:t>— call a tool</a:t>
            </a:r>
            <a:endParaRPr lang="en-US" sz="1700" dirty="0"/>
          </a:p>
        </p:txBody>
      </p:sp>
      <p:sp>
        <p:nvSpPr>
          <p:cNvPr id="12" name="Shape 10"/>
          <p:cNvSpPr/>
          <p:nvPr/>
        </p:nvSpPr>
        <p:spPr>
          <a:xfrm>
            <a:off x="640080" y="3602736"/>
            <a:ext cx="566928" cy="566928"/>
          </a:xfrm>
          <a:prstGeom prst="ellipse">
            <a:avLst/>
          </a:prstGeom>
          <a:solidFill>
            <a:srgbClr val="2A4D8F"/>
          </a:solidFill>
          <a:ln/>
        </p:spPr>
      </p:sp>
      <p:sp>
        <p:nvSpPr>
          <p:cNvPr id="13" name="Text 11"/>
          <p:cNvSpPr/>
          <p:nvPr/>
        </p:nvSpPr>
        <p:spPr>
          <a:xfrm>
            <a:off x="640080" y="3602736"/>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14" name="Text 12"/>
          <p:cNvSpPr/>
          <p:nvPr/>
        </p:nvSpPr>
        <p:spPr>
          <a:xfrm>
            <a:off x="1371600" y="3675888"/>
            <a:ext cx="4206240" cy="45720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Observe  </a:t>
            </a:r>
            <a:pPr indent="0" marL="0">
              <a:buNone/>
            </a:pPr>
            <a:r>
              <a:rPr lang="en-US" sz="1400" dirty="0">
                <a:solidFill>
                  <a:srgbClr val="33415C"/>
                </a:solidFill>
                <a:latin typeface="Cambria" pitchFamily="34" charset="0"/>
                <a:ea typeface="Cambria" pitchFamily="34" charset="-122"/>
                <a:cs typeface="Cambria" pitchFamily="34" charset="-120"/>
              </a:rPr>
              <a:t>— read the result</a:t>
            </a:r>
            <a:endParaRPr lang="en-US" sz="1700" dirty="0"/>
          </a:p>
        </p:txBody>
      </p:sp>
      <p:sp>
        <p:nvSpPr>
          <p:cNvPr id="15" name="Shape 13"/>
          <p:cNvSpPr/>
          <p:nvPr/>
        </p:nvSpPr>
        <p:spPr>
          <a:xfrm>
            <a:off x="640080" y="4626864"/>
            <a:ext cx="566928" cy="566928"/>
          </a:xfrm>
          <a:prstGeom prst="ellipse">
            <a:avLst/>
          </a:prstGeom>
          <a:solidFill>
            <a:srgbClr val="6B7280"/>
          </a:solidFill>
          <a:ln/>
        </p:spPr>
      </p:sp>
      <p:sp>
        <p:nvSpPr>
          <p:cNvPr id="16" name="Text 14"/>
          <p:cNvSpPr/>
          <p:nvPr/>
        </p:nvSpPr>
        <p:spPr>
          <a:xfrm>
            <a:off x="640080" y="4626864"/>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4</a:t>
            </a:r>
            <a:endParaRPr lang="en-US" sz="2000" dirty="0"/>
          </a:p>
        </p:txBody>
      </p:sp>
      <p:sp>
        <p:nvSpPr>
          <p:cNvPr id="17" name="Text 15"/>
          <p:cNvSpPr/>
          <p:nvPr/>
        </p:nvSpPr>
        <p:spPr>
          <a:xfrm>
            <a:off x="1371600" y="4700016"/>
            <a:ext cx="4206240" cy="45720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Repeat  </a:t>
            </a:r>
            <a:pPr indent="0" marL="0">
              <a:buNone/>
            </a:pPr>
            <a:r>
              <a:rPr lang="en-US" sz="1400" dirty="0">
                <a:solidFill>
                  <a:srgbClr val="33415C"/>
                </a:solidFill>
                <a:latin typeface="Cambria" pitchFamily="34" charset="0"/>
                <a:ea typeface="Cambria" pitchFamily="34" charset="-122"/>
                <a:cs typeface="Cambria" pitchFamily="34" charset="-120"/>
              </a:rPr>
              <a:t>— goal met? if not, loop</a:t>
            </a:r>
            <a:endParaRPr lang="en-US" sz="1700" dirty="0"/>
          </a:p>
        </p:txBody>
      </p:sp>
      <p:sp>
        <p:nvSpPr>
          <p:cNvPr id="18" name="Shape 16"/>
          <p:cNvSpPr/>
          <p:nvPr/>
        </p:nvSpPr>
        <p:spPr>
          <a:xfrm>
            <a:off x="923544" y="2121408"/>
            <a:ext cx="0" cy="2788920"/>
          </a:xfrm>
          <a:prstGeom prst="line">
            <a:avLst/>
          </a:prstGeom>
          <a:noFill/>
          <a:ln w="25400">
            <a:solidFill>
              <a:srgbClr val="C9D4E6"/>
            </a:solidFill>
            <a:prstDash val="dash"/>
          </a:ln>
        </p:spPr>
      </p:sp>
      <p:sp>
        <p:nvSpPr>
          <p:cNvPr id="19" name="Shape 17"/>
          <p:cNvSpPr/>
          <p:nvPr/>
        </p:nvSpPr>
        <p:spPr>
          <a:xfrm>
            <a:off x="5806440" y="1463040"/>
            <a:ext cx="5879592" cy="4206240"/>
          </a:xfrm>
          <a:prstGeom prst="roundRect">
            <a:avLst>
              <a:gd name="adj" fmla="val 1522"/>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0" name="Text 18"/>
          <p:cNvSpPr/>
          <p:nvPr/>
        </p:nvSpPr>
        <p:spPr>
          <a:xfrm>
            <a:off x="6035040" y="1645920"/>
            <a:ext cx="5440680" cy="365760"/>
          </a:xfrm>
          <a:prstGeom prst="rect">
            <a:avLst/>
          </a:prstGeom>
          <a:noFill/>
          <a:ln/>
        </p:spPr>
        <p:txBody>
          <a:bodyPr wrap="square" lIns="0" tIns="0" rIns="0" bIns="0" rtlCol="0" anchor="ctr"/>
          <a:lstStyle/>
          <a:p>
            <a:pPr indent="0" marL="0">
              <a:buNone/>
            </a:pPr>
            <a:r>
              <a:rPr lang="en-US" sz="1400" b="1" dirty="0">
                <a:solidFill>
                  <a:srgbClr val="E0A83B"/>
                </a:solidFill>
                <a:latin typeface="Cambria" pitchFamily="34" charset="0"/>
                <a:ea typeface="Cambria" pitchFamily="34" charset="-122"/>
                <a:cs typeface="Cambria" pitchFamily="34" charset="-120"/>
              </a:rPr>
              <a:t>Trace:  "Schedule a 30-min meeting with Sam next week."</a:t>
            </a:r>
            <a:endParaRPr lang="en-US" sz="1400" dirty="0"/>
          </a:p>
        </p:txBody>
      </p:sp>
      <p:sp>
        <p:nvSpPr>
          <p:cNvPr id="21" name="Text 19"/>
          <p:cNvSpPr/>
          <p:nvPr/>
        </p:nvSpPr>
        <p:spPr>
          <a:xfrm>
            <a:off x="6035040" y="2148840"/>
            <a:ext cx="5440680" cy="3291840"/>
          </a:xfrm>
          <a:prstGeom prst="rect">
            <a:avLst/>
          </a:prstGeom>
          <a:noFill/>
          <a:ln/>
        </p:spPr>
        <p:txBody>
          <a:bodyPr wrap="square" lIns="0" tIns="0" rIns="0" bIns="0" rtlCol="0" anchor="ctr"/>
          <a:lstStyle/>
          <a:p>
            <a:pPr indent="0" marL="0">
              <a:lnSpc>
                <a:spcPct val="118000"/>
              </a:lnSpc>
              <a:buNone/>
            </a:pPr>
            <a:r>
              <a:rPr lang="en-US" sz="1450" b="1" dirty="0">
                <a:solidFill>
                  <a:srgbClr val="7FA8D9"/>
                </a:solidFill>
                <a:latin typeface="Courier New" pitchFamily="34" charset="0"/>
                <a:ea typeface="Courier New" pitchFamily="34" charset="-122"/>
                <a:cs typeface="Courier New" pitchFamily="34" charset="-120"/>
              </a:rPr>
              <a:t>REASON</a:t>
            </a:r>
            <a:pPr indent="0" marL="0">
              <a:lnSpc>
                <a:spcPct val="118000"/>
              </a:lnSpc>
              <a:buNone/>
            </a:pPr>
            <a:r>
              <a:rPr lang="en-US" sz="1450" dirty="0">
                <a:solidFill>
                  <a:srgbClr val="FFFFFF"/>
                </a:solidFill>
                <a:latin typeface="Courier New" pitchFamily="34" charset="0"/>
                <a:ea typeface="Courier New" pitchFamily="34" charset="-122"/>
                <a:cs typeface="Courier New" pitchFamily="34" charset="-120"/>
              </a:rPr>
              <a:t>  I need Sam's free times.</a:t>
            </a:r>
            <a:endParaRPr lang="en-US" sz="1450" dirty="0"/>
          </a:p>
          <a:p>
            <a:pPr indent="0" marL="0">
              <a:lnSpc>
                <a:spcPct val="118000"/>
              </a:lnSpc>
              <a:buNone/>
            </a:pPr>
            <a:r>
              <a:rPr lang="en-US" sz="1450" b="1" dirty="0">
                <a:solidFill>
                  <a:srgbClr val="7FD9C0"/>
                </a:solidFill>
                <a:latin typeface="Courier New" pitchFamily="34" charset="0"/>
                <a:ea typeface="Courier New" pitchFamily="34" charset="-122"/>
                <a:cs typeface="Courier New" pitchFamily="34" charset="-120"/>
              </a:rPr>
              <a:t>ACT</a:t>
            </a:r>
            <a:pPr indent="0" marL="0">
              <a:lnSpc>
                <a:spcPct val="118000"/>
              </a:lnSpc>
              <a:buNone/>
            </a:pPr>
            <a:r>
              <a:rPr lang="en-US" sz="1450" dirty="0">
                <a:solidFill>
                  <a:srgbClr val="CADCFC"/>
                </a:solidFill>
                <a:latin typeface="Courier New" pitchFamily="34" charset="0"/>
                <a:ea typeface="Courier New" pitchFamily="34" charset="-122"/>
                <a:cs typeface="Courier New" pitchFamily="34" charset="-120"/>
              </a:rPr>
              <a:t>  calendar.get_free_busy(Sam)</a:t>
            </a:r>
            <a:endParaRPr lang="en-US" sz="1450" dirty="0"/>
          </a:p>
          <a:p>
            <a:pPr indent="0" marL="0">
              <a:lnSpc>
                <a:spcPct val="118000"/>
              </a:lnSpc>
              <a:buNone/>
            </a:pPr>
            <a:r>
              <a:rPr lang="en-US" sz="1450" b="1" dirty="0">
                <a:solidFill>
                  <a:srgbClr val="E0A83B"/>
                </a:solidFill>
                <a:latin typeface="Courier New" pitchFamily="34" charset="0"/>
                <a:ea typeface="Courier New" pitchFamily="34" charset="-122"/>
                <a:cs typeface="Courier New" pitchFamily="34" charset="-120"/>
              </a:rPr>
              <a:t>OBSERVE</a:t>
            </a:r>
            <a:pPr indent="0" marL="0">
              <a:lnSpc>
                <a:spcPct val="118000"/>
              </a:lnSpc>
              <a:buNone/>
            </a:pPr>
            <a:r>
              <a:rPr lang="en-US" sz="1450" dirty="0">
                <a:solidFill>
                  <a:srgbClr val="FFFFFF"/>
                </a:solidFill>
                <a:latin typeface="Courier New" pitchFamily="34" charset="0"/>
                <a:ea typeface="Courier New" pitchFamily="34" charset="-122"/>
                <a:cs typeface="Courier New" pitchFamily="34" charset="-120"/>
              </a:rPr>
              <a:t>  free Tue 2pm, Thu 10am</a:t>
            </a:r>
            <a:endParaRPr lang="en-US" sz="1450" dirty="0"/>
          </a:p>
          <a:p>
            <a:pPr indent="0" marL="0">
              <a:lnSpc>
                <a:spcPct val="118000"/>
              </a:lnSpc>
              <a:buNone/>
            </a:pPr>
            <a:r>
              <a:rPr lang="en-US" sz="1450" b="1" dirty="0">
                <a:solidFill>
                  <a:srgbClr val="7FA8D9"/>
                </a:solidFill>
                <a:latin typeface="Courier New" pitchFamily="34" charset="0"/>
                <a:ea typeface="Courier New" pitchFamily="34" charset="-122"/>
                <a:cs typeface="Courier New" pitchFamily="34" charset="-120"/>
              </a:rPr>
              <a:t>REASON</a:t>
            </a:r>
            <a:pPr indent="0" marL="0">
              <a:lnSpc>
                <a:spcPct val="118000"/>
              </a:lnSpc>
              <a:buNone/>
            </a:pPr>
            <a:r>
              <a:rPr lang="en-US" sz="1450" dirty="0">
                <a:solidFill>
                  <a:srgbClr val="FFFFFF"/>
                </a:solidFill>
                <a:latin typeface="Courier New" pitchFamily="34" charset="0"/>
                <a:ea typeface="Courier New" pitchFamily="34" charset="-122"/>
                <a:cs typeface="Courier New" pitchFamily="34" charset="-120"/>
              </a:rPr>
              <a:t>  Tue works; propose it.</a:t>
            </a:r>
            <a:endParaRPr lang="en-US" sz="1450" dirty="0"/>
          </a:p>
          <a:p>
            <a:pPr indent="0" marL="0">
              <a:lnSpc>
                <a:spcPct val="118000"/>
              </a:lnSpc>
              <a:buNone/>
            </a:pPr>
            <a:r>
              <a:rPr lang="en-US" sz="1450" b="1" dirty="0">
                <a:solidFill>
                  <a:srgbClr val="7FD9C0"/>
                </a:solidFill>
                <a:latin typeface="Courier New" pitchFamily="34" charset="0"/>
                <a:ea typeface="Courier New" pitchFamily="34" charset="-122"/>
                <a:cs typeface="Courier New" pitchFamily="34" charset="-120"/>
              </a:rPr>
              <a:t>ACT</a:t>
            </a:r>
            <a:pPr indent="0" marL="0">
              <a:lnSpc>
                <a:spcPct val="118000"/>
              </a:lnSpc>
              <a:buNone/>
            </a:pPr>
            <a:r>
              <a:rPr lang="en-US" sz="1450" dirty="0">
                <a:solidFill>
                  <a:srgbClr val="CADCFC"/>
                </a:solidFill>
                <a:latin typeface="Courier New" pitchFamily="34" charset="0"/>
                <a:ea typeface="Courier New" pitchFamily="34" charset="-122"/>
                <a:cs typeface="Courier New" pitchFamily="34" charset="-120"/>
              </a:rPr>
              <a:t>  calendar.create(Tue 2pm, 30m)</a:t>
            </a:r>
            <a:endParaRPr lang="en-US" sz="1450" dirty="0"/>
          </a:p>
          <a:p>
            <a:pPr indent="0" marL="0">
              <a:lnSpc>
                <a:spcPct val="118000"/>
              </a:lnSpc>
              <a:buNone/>
            </a:pPr>
            <a:r>
              <a:rPr lang="en-US" sz="1450" b="1" dirty="0">
                <a:solidFill>
                  <a:srgbClr val="E0A83B"/>
                </a:solidFill>
                <a:latin typeface="Courier New" pitchFamily="34" charset="0"/>
                <a:ea typeface="Courier New" pitchFamily="34" charset="-122"/>
                <a:cs typeface="Courier New" pitchFamily="34" charset="-120"/>
              </a:rPr>
              <a:t>OBSERVE</a:t>
            </a:r>
            <a:pPr indent="0" marL="0">
              <a:lnSpc>
                <a:spcPct val="118000"/>
              </a:lnSpc>
              <a:buNone/>
            </a:pPr>
            <a:r>
              <a:rPr lang="en-US" sz="1450" dirty="0">
                <a:solidFill>
                  <a:srgbClr val="FFFFFF"/>
                </a:solidFill>
                <a:latin typeface="Courier New" pitchFamily="34" charset="0"/>
                <a:ea typeface="Courier New" pitchFamily="34" charset="-122"/>
                <a:cs typeface="Courier New" pitchFamily="34" charset="-120"/>
              </a:rPr>
              <a:t>  event created ✓</a:t>
            </a:r>
            <a:endParaRPr lang="en-US" sz="1450" dirty="0"/>
          </a:p>
          <a:p>
            <a:pPr indent="0" marL="0">
              <a:lnSpc>
                <a:spcPct val="118000"/>
              </a:lnSpc>
              <a:buNone/>
            </a:pPr>
            <a:r>
              <a:rPr lang="en-US" sz="1450" b="1" dirty="0">
                <a:solidFill>
                  <a:srgbClr val="7FA8D9"/>
                </a:solidFill>
                <a:latin typeface="Courier New" pitchFamily="34" charset="0"/>
                <a:ea typeface="Courier New" pitchFamily="34" charset="-122"/>
                <a:cs typeface="Courier New" pitchFamily="34" charset="-120"/>
              </a:rPr>
              <a:t>REASON</a:t>
            </a:r>
            <a:pPr indent="0" marL="0">
              <a:lnSpc>
                <a:spcPct val="118000"/>
              </a:lnSpc>
              <a:buNone/>
            </a:pPr>
            <a:r>
              <a:rPr lang="en-US" sz="1450" dirty="0">
                <a:solidFill>
                  <a:srgbClr val="FFFFFF"/>
                </a:solidFill>
                <a:latin typeface="Courier New" pitchFamily="34" charset="0"/>
                <a:ea typeface="Courier New" pitchFamily="34" charset="-122"/>
                <a:cs typeface="Courier New" pitchFamily="34" charset="-120"/>
              </a:rPr>
              <a:t>  goal met → stop.</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2 · WORKED EXAMPLE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When the loop has to re-plan</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20</a:t>
            </a:r>
            <a:endParaRPr lang="en-US" sz="900" dirty="0"/>
          </a:p>
        </p:txBody>
      </p:sp>
      <p:sp>
        <p:nvSpPr>
          <p:cNvPr id="6" name="Text 4"/>
          <p:cNvSpPr/>
          <p:nvPr/>
        </p:nvSpPr>
        <p:spPr>
          <a:xfrm>
            <a:off x="502920" y="1371600"/>
            <a:ext cx="11155680" cy="365760"/>
          </a:xfrm>
          <a:prstGeom prst="rect">
            <a:avLst/>
          </a:prstGeom>
          <a:noFill/>
          <a:ln/>
        </p:spPr>
        <p:txBody>
          <a:bodyPr wrap="square" lIns="0" tIns="0" rIns="0" bIns="0" rtlCol="0" anchor="ctr"/>
          <a:lstStyle/>
          <a:p>
            <a:pPr indent="0" marL="0">
              <a:buNone/>
            </a:pPr>
            <a:r>
              <a:rPr lang="en-US" sz="1550" b="1" i="1" dirty="0">
                <a:solidFill>
                  <a:srgbClr val="1B2A4A"/>
                </a:solidFill>
                <a:latin typeface="Cambria" pitchFamily="34" charset="0"/>
                <a:ea typeface="Cambria" pitchFamily="34" charset="-122"/>
                <a:cs typeface="Cambria" pitchFamily="34" charset="-120"/>
              </a:rPr>
              <a:t>Task: "Refund the customer in ticket #4821 if policy allows, else escalate."</a:t>
            </a:r>
            <a:endParaRPr lang="en-US" sz="1550" dirty="0"/>
          </a:p>
        </p:txBody>
      </p:sp>
      <p:sp>
        <p:nvSpPr>
          <p:cNvPr id="7" name="Shape 5"/>
          <p:cNvSpPr/>
          <p:nvPr/>
        </p:nvSpPr>
        <p:spPr>
          <a:xfrm>
            <a:off x="502920" y="1828800"/>
            <a:ext cx="11183112" cy="3291840"/>
          </a:xfrm>
          <a:prstGeom prst="roundRect">
            <a:avLst>
              <a:gd name="adj" fmla="val 1944"/>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Text 6"/>
          <p:cNvSpPr/>
          <p:nvPr/>
        </p:nvSpPr>
        <p:spPr>
          <a:xfrm>
            <a:off x="731520" y="2011680"/>
            <a:ext cx="10698480" cy="2971800"/>
          </a:xfrm>
          <a:prstGeom prst="rect">
            <a:avLst/>
          </a:prstGeom>
          <a:noFill/>
          <a:ln/>
        </p:spPr>
        <p:txBody>
          <a:bodyPr wrap="square" lIns="0" tIns="0" rIns="0" bIns="0" rtlCol="0" anchor="ctr"/>
          <a:lstStyle/>
          <a:p>
            <a:pPr indent="0" marL="0">
              <a:buNone/>
            </a:pPr>
            <a:r>
              <a:rPr lang="en-US" sz="1300" b="1" dirty="0">
                <a:solidFill>
                  <a:srgbClr val="7FA8D9"/>
                </a:solidFill>
                <a:latin typeface="Courier New" pitchFamily="34" charset="0"/>
                <a:ea typeface="Courier New" pitchFamily="34" charset="-122"/>
                <a:cs typeface="Courier New" pitchFamily="34" charset="-120"/>
              </a:rPr>
              <a:t>REASON  </a:t>
            </a:r>
            <a:pPr indent="0" marL="0">
              <a:spcAft>
                <a:spcPts val="300"/>
              </a:spcAft>
              <a:buNone/>
            </a:pPr>
            <a:r>
              <a:rPr lang="en-US" sz="1300" dirty="0">
                <a:solidFill>
                  <a:srgbClr val="FFFFFF"/>
                </a:solidFill>
                <a:latin typeface="Courier New" pitchFamily="34" charset="0"/>
                <a:ea typeface="Courier New" pitchFamily="34" charset="-122"/>
                <a:cs typeface="Courier New" pitchFamily="34" charset="-120"/>
              </a:rPr>
              <a:t>Read the ticket first.</a:t>
            </a:r>
            <a:endParaRPr lang="en-US" sz="1300" dirty="0"/>
          </a:p>
          <a:p>
            <a:pPr indent="0" marL="0">
              <a:buNone/>
            </a:pPr>
            <a:r>
              <a:rPr lang="en-US" sz="1300" b="1" dirty="0">
                <a:solidFill>
                  <a:srgbClr val="7FD9C0"/>
                </a:solidFill>
                <a:latin typeface="Courier New" pitchFamily="34" charset="0"/>
                <a:ea typeface="Courier New" pitchFamily="34" charset="-122"/>
                <a:cs typeface="Courier New" pitchFamily="34" charset="-120"/>
              </a:rPr>
              <a:t>ACT     </a:t>
            </a:r>
            <a:pPr indent="0" marL="0">
              <a:buNone/>
            </a:pPr>
            <a:r>
              <a:rPr lang="en-US" sz="1300" dirty="0">
                <a:solidFill>
                  <a:srgbClr val="CADCFC"/>
                </a:solidFill>
                <a:latin typeface="Courier New" pitchFamily="34" charset="0"/>
                <a:ea typeface="Courier New" pitchFamily="34" charset="-122"/>
                <a:cs typeface="Courier New" pitchFamily="34" charset="-120"/>
              </a:rPr>
              <a:t>tickets.get(4821)   </a:t>
            </a:r>
            <a:pPr indent="0" marL="0">
              <a:spcAft>
                <a:spcPts val="300"/>
              </a:spcAft>
              <a:buNone/>
            </a:pPr>
            <a:r>
              <a:rPr lang="en-US" sz="1300" dirty="0">
                <a:solidFill>
                  <a:srgbClr val="AEBBD4"/>
                </a:solidFill>
                <a:latin typeface="Courier New" pitchFamily="34" charset="0"/>
                <a:ea typeface="Courier New" pitchFamily="34" charset="-122"/>
                <a:cs typeface="Courier New" pitchFamily="34" charset="-120"/>
              </a:rPr>
              <a:t>→  $180 charge, "item never arrived"</a:t>
            </a:r>
            <a:endParaRPr lang="en-US" sz="1300" dirty="0"/>
          </a:p>
          <a:p>
            <a:pPr indent="0" marL="0">
              <a:buNone/>
            </a:pPr>
            <a:r>
              <a:rPr lang="en-US" sz="1300" b="1" dirty="0">
                <a:solidFill>
                  <a:srgbClr val="7FD9C0"/>
                </a:solidFill>
                <a:latin typeface="Courier New" pitchFamily="34" charset="0"/>
                <a:ea typeface="Courier New" pitchFamily="34" charset="-122"/>
                <a:cs typeface="Courier New" pitchFamily="34" charset="-120"/>
              </a:rPr>
              <a:t>ACT     </a:t>
            </a:r>
            <a:pPr indent="0" marL="0">
              <a:buNone/>
            </a:pPr>
            <a:r>
              <a:rPr lang="en-US" sz="1300" dirty="0">
                <a:solidFill>
                  <a:srgbClr val="CADCFC"/>
                </a:solidFill>
                <a:latin typeface="Courier New" pitchFamily="34" charset="0"/>
                <a:ea typeface="Courier New" pitchFamily="34" charset="-122"/>
                <a:cs typeface="Courier New" pitchFamily="34" charset="-120"/>
              </a:rPr>
              <a:t>policy.search("non-delivery refund")   </a:t>
            </a:r>
            <a:pPr indent="0" marL="0">
              <a:spcAft>
                <a:spcPts val="300"/>
              </a:spcAft>
              <a:buNone/>
            </a:pPr>
            <a:r>
              <a:rPr lang="en-US" sz="1300" dirty="0">
                <a:solidFill>
                  <a:srgbClr val="AEBBD4"/>
                </a:solidFill>
                <a:latin typeface="Courier New" pitchFamily="34" charset="0"/>
                <a:ea typeface="Courier New" pitchFamily="34" charset="-122"/>
                <a:cs typeface="Courier New" pitchFamily="34" charset="-120"/>
              </a:rPr>
              <a:t>→  auto-refund allowed if &lt; $200</a:t>
            </a:r>
            <a:endParaRPr lang="en-US" sz="1300" dirty="0"/>
          </a:p>
          <a:p>
            <a:pPr indent="0" marL="0">
              <a:buNone/>
            </a:pPr>
            <a:r>
              <a:rPr lang="en-US" sz="1300" b="1" dirty="0">
                <a:solidFill>
                  <a:srgbClr val="7FA8D9"/>
                </a:solidFill>
                <a:latin typeface="Courier New" pitchFamily="34" charset="0"/>
                <a:ea typeface="Courier New" pitchFamily="34" charset="-122"/>
                <a:cs typeface="Courier New" pitchFamily="34" charset="-120"/>
              </a:rPr>
              <a:t>REASON  </a:t>
            </a:r>
            <a:pPr indent="0" marL="0">
              <a:spcAft>
                <a:spcPts val="300"/>
              </a:spcAft>
              <a:buNone/>
            </a:pPr>
            <a:r>
              <a:rPr lang="en-US" sz="1300" dirty="0">
                <a:solidFill>
                  <a:srgbClr val="FFFFFF"/>
                </a:solidFill>
                <a:latin typeface="Courier New" pitchFamily="34" charset="0"/>
                <a:ea typeface="Courier New" pitchFamily="34" charset="-122"/>
                <a:cs typeface="Courier New" pitchFamily="34" charset="-120"/>
              </a:rPr>
              <a:t>$180 &lt; $200 and reason qualifies → refund.</a:t>
            </a:r>
            <a:endParaRPr lang="en-US" sz="1300" dirty="0"/>
          </a:p>
          <a:p>
            <a:pPr indent="0" marL="0">
              <a:buNone/>
            </a:pPr>
            <a:r>
              <a:rPr lang="en-US" sz="1300" b="1" dirty="0">
                <a:solidFill>
                  <a:srgbClr val="7FD9C0"/>
                </a:solidFill>
                <a:latin typeface="Courier New" pitchFamily="34" charset="0"/>
                <a:ea typeface="Courier New" pitchFamily="34" charset="-122"/>
                <a:cs typeface="Courier New" pitchFamily="34" charset="-120"/>
              </a:rPr>
              <a:t>ACT     </a:t>
            </a:r>
            <a:pPr indent="0" marL="0">
              <a:buNone/>
            </a:pPr>
            <a:r>
              <a:rPr lang="en-US" sz="1300" dirty="0">
                <a:solidFill>
                  <a:srgbClr val="CADCFC"/>
                </a:solidFill>
                <a:latin typeface="Courier New" pitchFamily="34" charset="0"/>
                <a:ea typeface="Courier New" pitchFamily="34" charset="-122"/>
                <a:cs typeface="Courier New" pitchFamily="34" charset="-120"/>
              </a:rPr>
              <a:t>payments.refund(4821, 180)   </a:t>
            </a:r>
            <a:pPr indent="0" marL="0">
              <a:spcAft>
                <a:spcPts val="300"/>
              </a:spcAft>
              <a:buNone/>
            </a:pPr>
            <a:r>
              <a:rPr lang="en-US" sz="1300" dirty="0">
                <a:solidFill>
                  <a:srgbClr val="E8A6A0"/>
                </a:solidFill>
                <a:latin typeface="Courier New" pitchFamily="34" charset="0"/>
                <a:ea typeface="Courier New" pitchFamily="34" charset="-122"/>
                <a:cs typeface="Courier New" pitchFamily="34" charset="-120"/>
              </a:rPr>
              <a:t>→  ERROR: card expired</a:t>
            </a:r>
            <a:endParaRPr lang="en-US" sz="1300" dirty="0"/>
          </a:p>
          <a:p>
            <a:pPr indent="0" marL="0">
              <a:buNone/>
            </a:pPr>
            <a:r>
              <a:rPr lang="en-US" sz="1300" b="1" dirty="0">
                <a:solidFill>
                  <a:srgbClr val="7FA8D9"/>
                </a:solidFill>
                <a:latin typeface="Courier New" pitchFamily="34" charset="0"/>
                <a:ea typeface="Courier New" pitchFamily="34" charset="-122"/>
                <a:cs typeface="Courier New" pitchFamily="34" charset="-120"/>
              </a:rPr>
              <a:t>REASON  </a:t>
            </a:r>
            <a:pPr indent="0" marL="0">
              <a:spcAft>
                <a:spcPts val="300"/>
              </a:spcAft>
              <a:buNone/>
            </a:pPr>
            <a:r>
              <a:rPr lang="en-US" sz="1300" dirty="0">
                <a:solidFill>
                  <a:srgbClr val="FFFFFF"/>
                </a:solidFill>
                <a:latin typeface="Courier New" pitchFamily="34" charset="0"/>
                <a:ea typeface="Courier New" pitchFamily="34" charset="-122"/>
                <a:cs typeface="Courier New" pitchFamily="34" charset="-120"/>
              </a:rPr>
              <a:t>Refund path blocked — this now needs a human.</a:t>
            </a:r>
            <a:endParaRPr lang="en-US" sz="1300" dirty="0"/>
          </a:p>
          <a:p>
            <a:pPr indent="0" marL="0">
              <a:buNone/>
            </a:pPr>
            <a:r>
              <a:rPr lang="en-US" sz="1300" b="1" dirty="0">
                <a:solidFill>
                  <a:srgbClr val="7FD9C0"/>
                </a:solidFill>
                <a:latin typeface="Courier New" pitchFamily="34" charset="0"/>
                <a:ea typeface="Courier New" pitchFamily="34" charset="-122"/>
                <a:cs typeface="Courier New" pitchFamily="34" charset="-120"/>
              </a:rPr>
              <a:t>ACT     </a:t>
            </a:r>
            <a:pPr indent="0" marL="0">
              <a:buNone/>
            </a:pPr>
            <a:r>
              <a:rPr lang="en-US" sz="1300" dirty="0">
                <a:solidFill>
                  <a:srgbClr val="CADCFC"/>
                </a:solidFill>
                <a:latin typeface="Courier New" pitchFamily="34" charset="0"/>
                <a:ea typeface="Courier New" pitchFamily="34" charset="-122"/>
                <a:cs typeface="Courier New" pitchFamily="34" charset="-120"/>
              </a:rPr>
              <a:t>tickets.escalate(4821, "refund approved, card expired")   </a:t>
            </a:r>
            <a:pPr indent="0" marL="0">
              <a:spcAft>
                <a:spcPts val="300"/>
              </a:spcAft>
              <a:buNone/>
            </a:pPr>
            <a:r>
              <a:rPr lang="en-US" sz="1300" dirty="0">
                <a:solidFill>
                  <a:srgbClr val="AEBBD4"/>
                </a:solidFill>
                <a:latin typeface="Courier New" pitchFamily="34" charset="0"/>
                <a:ea typeface="Courier New" pitchFamily="34" charset="-122"/>
                <a:cs typeface="Courier New" pitchFamily="34" charset="-120"/>
              </a:rPr>
              <a:t>→  queued ✓</a:t>
            </a:r>
            <a:endParaRPr lang="en-US" sz="1300" dirty="0"/>
          </a:p>
          <a:p>
            <a:pPr indent="0" marL="0">
              <a:buNone/>
            </a:pPr>
            <a:r>
              <a:rPr lang="en-US" sz="1300" b="1" dirty="0">
                <a:solidFill>
                  <a:srgbClr val="7FA8D9"/>
                </a:solidFill>
                <a:latin typeface="Courier New" pitchFamily="34" charset="0"/>
                <a:ea typeface="Courier New" pitchFamily="34" charset="-122"/>
                <a:cs typeface="Courier New" pitchFamily="34" charset="-120"/>
              </a:rPr>
              <a:t>REASON  </a:t>
            </a:r>
            <a:pPr indent="0" marL="0">
              <a:buNone/>
            </a:pPr>
            <a:r>
              <a:rPr lang="en-US" sz="1300" dirty="0">
                <a:solidFill>
                  <a:srgbClr val="FFFFFF"/>
                </a:solidFill>
                <a:latin typeface="Courier New" pitchFamily="34" charset="0"/>
                <a:ea typeface="Courier New" pitchFamily="34" charset="-122"/>
                <a:cs typeface="Courier New" pitchFamily="34" charset="-120"/>
              </a:rPr>
              <a:t>Handled within policy → stop.</a:t>
            </a:r>
            <a:endParaRPr lang="en-US" sz="1300" dirty="0"/>
          </a:p>
        </p:txBody>
      </p:sp>
      <p:sp>
        <p:nvSpPr>
          <p:cNvPr id="9" name="Text 7"/>
          <p:cNvSpPr/>
          <p:nvPr/>
        </p:nvSpPr>
        <p:spPr>
          <a:xfrm>
            <a:off x="548640" y="5257800"/>
            <a:ext cx="11064240" cy="731520"/>
          </a:xfrm>
          <a:prstGeom prst="rect">
            <a:avLst/>
          </a:prstGeom>
          <a:noFill/>
          <a:ln/>
        </p:spPr>
        <p:txBody>
          <a:bodyPr wrap="square" lIns="0" tIns="0" rIns="0" bIns="0" rtlCol="0" anchor="ctr"/>
          <a:lstStyle/>
          <a:p>
            <a:pPr indent="0" marL="0">
              <a:buNone/>
            </a:pPr>
            <a:r>
              <a:rPr lang="en-US" sz="1350" b="1" dirty="0">
                <a:solidFill>
                  <a:srgbClr val="2A4D8F"/>
                </a:solidFill>
                <a:latin typeface="Calibri" pitchFamily="34" charset="0"/>
                <a:ea typeface="Calibri" pitchFamily="34" charset="-122"/>
                <a:cs typeface="Calibri" pitchFamily="34" charset="-120"/>
              </a:rPr>
              <a:t>Why this is an agent:  </a:t>
            </a:r>
            <a:pPr indent="0" marL="0">
              <a:buNone/>
            </a:pPr>
            <a:r>
              <a:rPr lang="en-US" sz="1350" dirty="0">
                <a:solidFill>
                  <a:srgbClr val="33415C"/>
                </a:solidFill>
                <a:latin typeface="Calibri" pitchFamily="34" charset="0"/>
                <a:ea typeface="Calibri" pitchFamily="34" charset="-122"/>
                <a:cs typeface="Calibri" pitchFamily="34" charset="-120"/>
              </a:rPr>
              <a:t>the path wasn't fixed in advance. It branched on what it observed (the amount, the policy, the failed charge) and re-planned mid-task. No programmer wrote "if card expired, escalate" — the model decided.</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2 · THE RESEARCH VIEW</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The same loop, in the literature</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21</a:t>
            </a:r>
            <a:endParaRPr lang="en-US" sz="900" dirty="0"/>
          </a:p>
        </p:txBody>
      </p:sp>
      <p:sp>
        <p:nvSpPr>
          <p:cNvPr id="6" name="Text 4"/>
          <p:cNvSpPr/>
          <p:nvPr/>
        </p:nvSpPr>
        <p:spPr>
          <a:xfrm>
            <a:off x="502920" y="1371600"/>
            <a:ext cx="11155680" cy="365760"/>
          </a:xfrm>
          <a:prstGeom prst="rect">
            <a:avLst/>
          </a:prstGeom>
          <a:noFill/>
          <a:ln/>
        </p:spPr>
        <p:txBody>
          <a:bodyPr wrap="square" lIns="0" tIns="0" rIns="0" bIns="0" rtlCol="0" anchor="ctr"/>
          <a:lstStyle/>
          <a:p>
            <a:pPr indent="0" marL="0">
              <a:buNone/>
            </a:pPr>
            <a:r>
              <a:rPr lang="en-US" sz="1400" i="1" dirty="0">
                <a:solidFill>
                  <a:srgbClr val="6B7280"/>
                </a:solidFill>
                <a:latin typeface="Calibri" pitchFamily="34" charset="0"/>
                <a:ea typeface="Calibri" pitchFamily="34" charset="-122"/>
                <a:cs typeface="Calibri" pitchFamily="34" charset="-120"/>
              </a:rPr>
              <a:t>Academic surveys decompose an LLM agent into four capabilities — the same four parts, formal names (Wang et al., 2023).</a:t>
            </a:r>
            <a:endParaRPr lang="en-US" sz="1400" dirty="0"/>
          </a:p>
        </p:txBody>
      </p:sp>
      <p:sp>
        <p:nvSpPr>
          <p:cNvPr id="7" name="Shape 5"/>
          <p:cNvSpPr/>
          <p:nvPr/>
        </p:nvSpPr>
        <p:spPr>
          <a:xfrm>
            <a:off x="502920" y="1965960"/>
            <a:ext cx="2743200" cy="3108960"/>
          </a:xfrm>
          <a:prstGeom prst="roundRect">
            <a:avLst>
              <a:gd name="adj" fmla="val 233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Shape 6"/>
          <p:cNvSpPr/>
          <p:nvPr/>
        </p:nvSpPr>
        <p:spPr>
          <a:xfrm>
            <a:off x="1591056" y="2194560"/>
            <a:ext cx="566928" cy="566928"/>
          </a:xfrm>
          <a:prstGeom prst="ellipse">
            <a:avLst/>
          </a:prstGeom>
          <a:solidFill>
            <a:srgbClr val="2A4D8F"/>
          </a:solidFill>
          <a:ln/>
        </p:spPr>
      </p:sp>
      <p:sp>
        <p:nvSpPr>
          <p:cNvPr id="9" name="Text 7"/>
          <p:cNvSpPr/>
          <p:nvPr/>
        </p:nvSpPr>
        <p:spPr>
          <a:xfrm>
            <a:off x="1591056" y="219456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10" name="Text 8"/>
          <p:cNvSpPr/>
          <p:nvPr/>
        </p:nvSpPr>
        <p:spPr>
          <a:xfrm>
            <a:off x="640080" y="2880360"/>
            <a:ext cx="2468880" cy="411480"/>
          </a:xfrm>
          <a:prstGeom prst="rect">
            <a:avLst/>
          </a:prstGeom>
          <a:noFill/>
          <a:ln/>
        </p:spPr>
        <p:txBody>
          <a:bodyPr wrap="square" lIns="0" tIns="0" rIns="0" bIns="0" rtlCol="0" anchor="ctr"/>
          <a:lstStyle/>
          <a:p>
            <a:pPr algn="ctr" indent="0" marL="0">
              <a:buNone/>
            </a:pPr>
            <a:r>
              <a:rPr lang="en-US" sz="1800" b="1" dirty="0">
                <a:solidFill>
                  <a:srgbClr val="1B2A4A"/>
                </a:solidFill>
                <a:latin typeface="Cambria" pitchFamily="34" charset="0"/>
                <a:ea typeface="Cambria" pitchFamily="34" charset="-122"/>
                <a:cs typeface="Cambria" pitchFamily="34" charset="-120"/>
              </a:rPr>
              <a:t>Profile</a:t>
            </a:r>
            <a:endParaRPr lang="en-US" sz="1800" dirty="0"/>
          </a:p>
        </p:txBody>
      </p:sp>
      <p:sp>
        <p:nvSpPr>
          <p:cNvPr id="11" name="Text 9"/>
          <p:cNvSpPr/>
          <p:nvPr/>
        </p:nvSpPr>
        <p:spPr>
          <a:xfrm>
            <a:off x="685800" y="3337560"/>
            <a:ext cx="2377440" cy="1097280"/>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the role &amp; goals it's given</a:t>
            </a:r>
            <a:endParaRPr lang="en-US" sz="1300" dirty="0"/>
          </a:p>
        </p:txBody>
      </p:sp>
      <p:sp>
        <p:nvSpPr>
          <p:cNvPr id="12" name="Shape 10"/>
          <p:cNvSpPr/>
          <p:nvPr/>
        </p:nvSpPr>
        <p:spPr>
          <a:xfrm>
            <a:off x="822960" y="4526280"/>
            <a:ext cx="2103120" cy="384048"/>
          </a:xfrm>
          <a:prstGeom prst="roundRect">
            <a:avLst>
              <a:gd name="adj" fmla="val 11905"/>
            </a:avLst>
          </a:prstGeom>
          <a:solidFill>
            <a:srgbClr val="E7ECF5"/>
          </a:solidFill>
          <a:ln/>
        </p:spPr>
      </p:sp>
      <p:sp>
        <p:nvSpPr>
          <p:cNvPr id="13" name="Text 11"/>
          <p:cNvSpPr/>
          <p:nvPr/>
        </p:nvSpPr>
        <p:spPr>
          <a:xfrm>
            <a:off x="822960" y="4526280"/>
            <a:ext cx="2103120" cy="384048"/>
          </a:xfrm>
          <a:prstGeom prst="rect">
            <a:avLst/>
          </a:prstGeom>
          <a:noFill/>
          <a:ln/>
        </p:spPr>
        <p:txBody>
          <a:bodyPr wrap="square" lIns="0" tIns="0" rIns="0" bIns="0" rtlCol="0" anchor="ctr"/>
          <a:lstStyle/>
          <a:p>
            <a:pPr algn="ctr" indent="0" marL="0">
              <a:buNone/>
            </a:pPr>
            <a:r>
              <a:rPr lang="en-US" sz="1200" b="1" dirty="0">
                <a:solidFill>
                  <a:srgbClr val="2A4D8F"/>
                </a:solidFill>
                <a:latin typeface="Calibri" pitchFamily="34" charset="0"/>
                <a:ea typeface="Calibri" pitchFamily="34" charset="-122"/>
                <a:cs typeface="Calibri" pitchFamily="34" charset="-120"/>
              </a:rPr>
              <a:t>≈ system prompt</a:t>
            </a:r>
            <a:endParaRPr lang="en-US" sz="1200" dirty="0"/>
          </a:p>
        </p:txBody>
      </p:sp>
      <p:sp>
        <p:nvSpPr>
          <p:cNvPr id="14" name="Shape 12"/>
          <p:cNvSpPr/>
          <p:nvPr/>
        </p:nvSpPr>
        <p:spPr>
          <a:xfrm>
            <a:off x="3346704" y="1965960"/>
            <a:ext cx="2743200" cy="3108960"/>
          </a:xfrm>
          <a:prstGeom prst="roundRect">
            <a:avLst>
              <a:gd name="adj" fmla="val 233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4434840" y="2194560"/>
            <a:ext cx="566928" cy="566928"/>
          </a:xfrm>
          <a:prstGeom prst="ellipse">
            <a:avLst/>
          </a:prstGeom>
          <a:solidFill>
            <a:srgbClr val="3C8DAD"/>
          </a:solidFill>
          <a:ln/>
        </p:spPr>
      </p:sp>
      <p:sp>
        <p:nvSpPr>
          <p:cNvPr id="16" name="Text 14"/>
          <p:cNvSpPr/>
          <p:nvPr/>
        </p:nvSpPr>
        <p:spPr>
          <a:xfrm>
            <a:off x="4434840" y="219456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7" name="Text 15"/>
          <p:cNvSpPr/>
          <p:nvPr/>
        </p:nvSpPr>
        <p:spPr>
          <a:xfrm>
            <a:off x="3483864" y="2880360"/>
            <a:ext cx="2468880" cy="411480"/>
          </a:xfrm>
          <a:prstGeom prst="rect">
            <a:avLst/>
          </a:prstGeom>
          <a:noFill/>
          <a:ln/>
        </p:spPr>
        <p:txBody>
          <a:bodyPr wrap="square" lIns="0" tIns="0" rIns="0" bIns="0" rtlCol="0" anchor="ctr"/>
          <a:lstStyle/>
          <a:p>
            <a:pPr algn="ctr" indent="0" marL="0">
              <a:buNone/>
            </a:pPr>
            <a:r>
              <a:rPr lang="en-US" sz="1800" b="1" dirty="0">
                <a:solidFill>
                  <a:srgbClr val="1B2A4A"/>
                </a:solidFill>
                <a:latin typeface="Cambria" pitchFamily="34" charset="0"/>
                <a:ea typeface="Cambria" pitchFamily="34" charset="-122"/>
                <a:cs typeface="Cambria" pitchFamily="34" charset="-120"/>
              </a:rPr>
              <a:t>Memory</a:t>
            </a:r>
            <a:endParaRPr lang="en-US" sz="1800" dirty="0"/>
          </a:p>
        </p:txBody>
      </p:sp>
      <p:sp>
        <p:nvSpPr>
          <p:cNvPr id="18" name="Text 16"/>
          <p:cNvSpPr/>
          <p:nvPr/>
        </p:nvSpPr>
        <p:spPr>
          <a:xfrm>
            <a:off x="3529584" y="3337560"/>
            <a:ext cx="2377440" cy="1097280"/>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short-term context + long-term store</a:t>
            </a:r>
            <a:endParaRPr lang="en-US" sz="1300" dirty="0"/>
          </a:p>
        </p:txBody>
      </p:sp>
      <p:sp>
        <p:nvSpPr>
          <p:cNvPr id="19" name="Shape 17"/>
          <p:cNvSpPr/>
          <p:nvPr/>
        </p:nvSpPr>
        <p:spPr>
          <a:xfrm>
            <a:off x="3666744" y="4526280"/>
            <a:ext cx="2103120" cy="384048"/>
          </a:xfrm>
          <a:prstGeom prst="roundRect">
            <a:avLst>
              <a:gd name="adj" fmla="val 11905"/>
            </a:avLst>
          </a:prstGeom>
          <a:solidFill>
            <a:srgbClr val="E7ECF5"/>
          </a:solidFill>
          <a:ln/>
        </p:spPr>
      </p:sp>
      <p:sp>
        <p:nvSpPr>
          <p:cNvPr id="20" name="Text 18"/>
          <p:cNvSpPr/>
          <p:nvPr/>
        </p:nvSpPr>
        <p:spPr>
          <a:xfrm>
            <a:off x="3666744" y="4526280"/>
            <a:ext cx="2103120" cy="384048"/>
          </a:xfrm>
          <a:prstGeom prst="rect">
            <a:avLst/>
          </a:prstGeom>
          <a:noFill/>
          <a:ln/>
        </p:spPr>
        <p:txBody>
          <a:bodyPr wrap="square" lIns="0" tIns="0" rIns="0" bIns="0" rtlCol="0" anchor="ctr"/>
          <a:lstStyle/>
          <a:p>
            <a:pPr algn="ctr" indent="0" marL="0">
              <a:buNone/>
            </a:pPr>
            <a:r>
              <a:rPr lang="en-US" sz="1200" b="1" dirty="0">
                <a:solidFill>
                  <a:srgbClr val="2A4D8F"/>
                </a:solidFill>
                <a:latin typeface="Calibri" pitchFamily="34" charset="0"/>
                <a:ea typeface="Calibri" pitchFamily="34" charset="-122"/>
                <a:cs typeface="Calibri" pitchFamily="34" charset="-120"/>
              </a:rPr>
              <a:t>≈ Memory</a:t>
            </a:r>
            <a:endParaRPr lang="en-US" sz="1200" dirty="0"/>
          </a:p>
        </p:txBody>
      </p:sp>
      <p:sp>
        <p:nvSpPr>
          <p:cNvPr id="21" name="Shape 19"/>
          <p:cNvSpPr/>
          <p:nvPr/>
        </p:nvSpPr>
        <p:spPr>
          <a:xfrm>
            <a:off x="6190488" y="1965960"/>
            <a:ext cx="2743200" cy="3108960"/>
          </a:xfrm>
          <a:prstGeom prst="roundRect">
            <a:avLst>
              <a:gd name="adj" fmla="val 233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2" name="Shape 20"/>
          <p:cNvSpPr/>
          <p:nvPr/>
        </p:nvSpPr>
        <p:spPr>
          <a:xfrm>
            <a:off x="7278624" y="2194560"/>
            <a:ext cx="566928" cy="566928"/>
          </a:xfrm>
          <a:prstGeom prst="ellipse">
            <a:avLst/>
          </a:prstGeom>
          <a:solidFill>
            <a:srgbClr val="E0A83B"/>
          </a:solidFill>
          <a:ln/>
        </p:spPr>
      </p:sp>
      <p:sp>
        <p:nvSpPr>
          <p:cNvPr id="23" name="Text 21"/>
          <p:cNvSpPr/>
          <p:nvPr/>
        </p:nvSpPr>
        <p:spPr>
          <a:xfrm>
            <a:off x="7278624" y="219456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24" name="Text 22"/>
          <p:cNvSpPr/>
          <p:nvPr/>
        </p:nvSpPr>
        <p:spPr>
          <a:xfrm>
            <a:off x="6327648" y="2880360"/>
            <a:ext cx="2468880" cy="411480"/>
          </a:xfrm>
          <a:prstGeom prst="rect">
            <a:avLst/>
          </a:prstGeom>
          <a:noFill/>
          <a:ln/>
        </p:spPr>
        <p:txBody>
          <a:bodyPr wrap="square" lIns="0" tIns="0" rIns="0" bIns="0" rtlCol="0" anchor="ctr"/>
          <a:lstStyle/>
          <a:p>
            <a:pPr algn="ctr" indent="0" marL="0">
              <a:buNone/>
            </a:pPr>
            <a:r>
              <a:rPr lang="en-US" sz="1800" b="1" dirty="0">
                <a:solidFill>
                  <a:srgbClr val="1B2A4A"/>
                </a:solidFill>
                <a:latin typeface="Cambria" pitchFamily="34" charset="0"/>
                <a:ea typeface="Cambria" pitchFamily="34" charset="-122"/>
                <a:cs typeface="Cambria" pitchFamily="34" charset="-120"/>
              </a:rPr>
              <a:t>Planning</a:t>
            </a:r>
            <a:endParaRPr lang="en-US" sz="1800" dirty="0"/>
          </a:p>
        </p:txBody>
      </p:sp>
      <p:sp>
        <p:nvSpPr>
          <p:cNvPr id="25" name="Text 23"/>
          <p:cNvSpPr/>
          <p:nvPr/>
        </p:nvSpPr>
        <p:spPr>
          <a:xfrm>
            <a:off x="6373368" y="3337560"/>
            <a:ext cx="2377440" cy="1097280"/>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decompose, reason, reflect, re-plan</a:t>
            </a:r>
            <a:endParaRPr lang="en-US" sz="1300" dirty="0"/>
          </a:p>
        </p:txBody>
      </p:sp>
      <p:sp>
        <p:nvSpPr>
          <p:cNvPr id="26" name="Shape 24"/>
          <p:cNvSpPr/>
          <p:nvPr/>
        </p:nvSpPr>
        <p:spPr>
          <a:xfrm>
            <a:off x="6510528" y="4526280"/>
            <a:ext cx="2103120" cy="384048"/>
          </a:xfrm>
          <a:prstGeom prst="roundRect">
            <a:avLst>
              <a:gd name="adj" fmla="val 11905"/>
            </a:avLst>
          </a:prstGeom>
          <a:solidFill>
            <a:srgbClr val="E7ECF5"/>
          </a:solidFill>
          <a:ln/>
        </p:spPr>
      </p:sp>
      <p:sp>
        <p:nvSpPr>
          <p:cNvPr id="27" name="Text 25"/>
          <p:cNvSpPr/>
          <p:nvPr/>
        </p:nvSpPr>
        <p:spPr>
          <a:xfrm>
            <a:off x="6510528" y="4526280"/>
            <a:ext cx="2103120" cy="384048"/>
          </a:xfrm>
          <a:prstGeom prst="rect">
            <a:avLst/>
          </a:prstGeom>
          <a:noFill/>
          <a:ln/>
        </p:spPr>
        <p:txBody>
          <a:bodyPr wrap="square" lIns="0" tIns="0" rIns="0" bIns="0" rtlCol="0" anchor="ctr"/>
          <a:lstStyle/>
          <a:p>
            <a:pPr algn="ctr" indent="0" marL="0">
              <a:buNone/>
            </a:pPr>
            <a:r>
              <a:rPr lang="en-US" sz="1200" b="1" dirty="0">
                <a:solidFill>
                  <a:srgbClr val="2A4D8F"/>
                </a:solidFill>
                <a:latin typeface="Calibri" pitchFamily="34" charset="0"/>
                <a:ea typeface="Calibri" pitchFamily="34" charset="-122"/>
                <a:cs typeface="Calibri" pitchFamily="34" charset="-120"/>
              </a:rPr>
              <a:t>≈ Reason</a:t>
            </a:r>
            <a:endParaRPr lang="en-US" sz="1200" dirty="0"/>
          </a:p>
        </p:txBody>
      </p:sp>
      <p:sp>
        <p:nvSpPr>
          <p:cNvPr id="28" name="Shape 26"/>
          <p:cNvSpPr/>
          <p:nvPr/>
        </p:nvSpPr>
        <p:spPr>
          <a:xfrm>
            <a:off x="9034272" y="1965960"/>
            <a:ext cx="2743200" cy="3108960"/>
          </a:xfrm>
          <a:prstGeom prst="roundRect">
            <a:avLst>
              <a:gd name="adj" fmla="val 233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9" name="Shape 27"/>
          <p:cNvSpPr/>
          <p:nvPr/>
        </p:nvSpPr>
        <p:spPr>
          <a:xfrm>
            <a:off x="10122408" y="2194560"/>
            <a:ext cx="566928" cy="566928"/>
          </a:xfrm>
          <a:prstGeom prst="ellipse">
            <a:avLst/>
          </a:prstGeom>
          <a:solidFill>
            <a:srgbClr val="6B7280"/>
          </a:solidFill>
          <a:ln/>
        </p:spPr>
      </p:sp>
      <p:sp>
        <p:nvSpPr>
          <p:cNvPr id="30" name="Text 28"/>
          <p:cNvSpPr/>
          <p:nvPr/>
        </p:nvSpPr>
        <p:spPr>
          <a:xfrm>
            <a:off x="10122408" y="2194560"/>
            <a:ext cx="566928" cy="566928"/>
          </a:xfrm>
          <a:prstGeom prst="rect">
            <a:avLst/>
          </a:prstGeom>
          <a:noFill/>
          <a:ln/>
        </p:spPr>
        <p:txBody>
          <a:bodyPr wrap="square" lIns="0" tIns="0" rIns="0" bIns="0"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4</a:t>
            </a:r>
            <a:endParaRPr lang="en-US" sz="2000" dirty="0"/>
          </a:p>
        </p:txBody>
      </p:sp>
      <p:sp>
        <p:nvSpPr>
          <p:cNvPr id="31" name="Text 29"/>
          <p:cNvSpPr/>
          <p:nvPr/>
        </p:nvSpPr>
        <p:spPr>
          <a:xfrm>
            <a:off x="9171432" y="2880360"/>
            <a:ext cx="2468880" cy="411480"/>
          </a:xfrm>
          <a:prstGeom prst="rect">
            <a:avLst/>
          </a:prstGeom>
          <a:noFill/>
          <a:ln/>
        </p:spPr>
        <p:txBody>
          <a:bodyPr wrap="square" lIns="0" tIns="0" rIns="0" bIns="0" rtlCol="0" anchor="ctr"/>
          <a:lstStyle/>
          <a:p>
            <a:pPr algn="ctr" indent="0" marL="0">
              <a:buNone/>
            </a:pPr>
            <a:r>
              <a:rPr lang="en-US" sz="1800" b="1" dirty="0">
                <a:solidFill>
                  <a:srgbClr val="1B2A4A"/>
                </a:solidFill>
                <a:latin typeface="Cambria" pitchFamily="34" charset="0"/>
                <a:ea typeface="Cambria" pitchFamily="34" charset="-122"/>
                <a:cs typeface="Cambria" pitchFamily="34" charset="-120"/>
              </a:rPr>
              <a:t>Action</a:t>
            </a:r>
            <a:endParaRPr lang="en-US" sz="1800" dirty="0"/>
          </a:p>
        </p:txBody>
      </p:sp>
      <p:sp>
        <p:nvSpPr>
          <p:cNvPr id="32" name="Text 30"/>
          <p:cNvSpPr/>
          <p:nvPr/>
        </p:nvSpPr>
        <p:spPr>
          <a:xfrm>
            <a:off x="9217152" y="3337560"/>
            <a:ext cx="2377440" cy="1097280"/>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call tools / affect the environment</a:t>
            </a:r>
            <a:endParaRPr lang="en-US" sz="1300" dirty="0"/>
          </a:p>
        </p:txBody>
      </p:sp>
      <p:sp>
        <p:nvSpPr>
          <p:cNvPr id="33" name="Shape 31"/>
          <p:cNvSpPr/>
          <p:nvPr/>
        </p:nvSpPr>
        <p:spPr>
          <a:xfrm>
            <a:off x="9354312" y="4526280"/>
            <a:ext cx="2103120" cy="384048"/>
          </a:xfrm>
          <a:prstGeom prst="roundRect">
            <a:avLst>
              <a:gd name="adj" fmla="val 11905"/>
            </a:avLst>
          </a:prstGeom>
          <a:solidFill>
            <a:srgbClr val="E7ECF5"/>
          </a:solidFill>
          <a:ln/>
        </p:spPr>
      </p:sp>
      <p:sp>
        <p:nvSpPr>
          <p:cNvPr id="34" name="Text 32"/>
          <p:cNvSpPr/>
          <p:nvPr/>
        </p:nvSpPr>
        <p:spPr>
          <a:xfrm>
            <a:off x="9354312" y="4526280"/>
            <a:ext cx="2103120" cy="384048"/>
          </a:xfrm>
          <a:prstGeom prst="rect">
            <a:avLst/>
          </a:prstGeom>
          <a:noFill/>
          <a:ln/>
        </p:spPr>
        <p:txBody>
          <a:bodyPr wrap="square" lIns="0" tIns="0" rIns="0" bIns="0" rtlCol="0" anchor="ctr"/>
          <a:lstStyle/>
          <a:p>
            <a:pPr algn="ctr" indent="0" marL="0">
              <a:buNone/>
            </a:pPr>
            <a:r>
              <a:rPr lang="en-US" sz="1200" b="1" dirty="0">
                <a:solidFill>
                  <a:srgbClr val="2A4D8F"/>
                </a:solidFill>
                <a:latin typeface="Calibri" pitchFamily="34" charset="0"/>
                <a:ea typeface="Calibri" pitchFamily="34" charset="-122"/>
                <a:cs typeface="Calibri" pitchFamily="34" charset="-120"/>
              </a:rPr>
              <a:t>≈ Act + Tools</a:t>
            </a:r>
            <a:endParaRPr lang="en-US" sz="1200" dirty="0"/>
          </a:p>
        </p:txBody>
      </p:sp>
      <p:sp>
        <p:nvSpPr>
          <p:cNvPr id="35" name="Text 33"/>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Wang, L., Ma, C., Feng, X., et al. (2023). A Survey on LLM-based Autonomous Agents. arXiv:2308.11432. Cited, not reproduced.</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SECTION 3 · THE DEFINITION THAT MATTERS</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Agent vs. workflow vs. chatbot</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Three words people use interchangeably — and shouldn't.</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3 · DEFINITIONS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Three things people call "AI"</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23</a:t>
            </a:r>
            <a:endParaRPr lang="en-US" sz="900" dirty="0"/>
          </a:p>
        </p:txBody>
      </p:sp>
      <p:sp>
        <p:nvSpPr>
          <p:cNvPr id="6" name="Shape 4"/>
          <p:cNvSpPr/>
          <p:nvPr/>
        </p:nvSpPr>
        <p:spPr>
          <a:xfrm>
            <a:off x="502920" y="1463040"/>
            <a:ext cx="3657600" cy="4206240"/>
          </a:xfrm>
          <a:prstGeom prst="roundRect">
            <a:avLst>
              <a:gd name="adj" fmla="val 1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502920" y="1463040"/>
            <a:ext cx="3657600" cy="658368"/>
          </a:xfrm>
          <a:prstGeom prst="roundRect">
            <a:avLst>
              <a:gd name="adj" fmla="val 9722"/>
            </a:avLst>
          </a:prstGeom>
          <a:solidFill>
            <a:srgbClr val="3C8DAD"/>
          </a:solidFill>
          <a:ln/>
        </p:spPr>
      </p:sp>
      <p:sp>
        <p:nvSpPr>
          <p:cNvPr id="8" name="Text 6"/>
          <p:cNvSpPr/>
          <p:nvPr/>
        </p:nvSpPr>
        <p:spPr>
          <a:xfrm>
            <a:off x="502920" y="1463040"/>
            <a:ext cx="3657600" cy="658368"/>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Chatbot</a:t>
            </a:r>
            <a:endParaRPr lang="en-US" sz="2000" dirty="0"/>
          </a:p>
        </p:txBody>
      </p:sp>
      <p:sp>
        <p:nvSpPr>
          <p:cNvPr id="9" name="Text 7"/>
          <p:cNvSpPr/>
          <p:nvPr/>
        </p:nvSpPr>
        <p:spPr>
          <a:xfrm>
            <a:off x="731520" y="2331720"/>
            <a:ext cx="3200400" cy="105156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Responds to messages. Zero tools, one turn out.</a:t>
            </a:r>
            <a:endParaRPr lang="en-US" sz="1400" dirty="0"/>
          </a:p>
        </p:txBody>
      </p:sp>
      <p:sp>
        <p:nvSpPr>
          <p:cNvPr id="10" name="Text 8"/>
          <p:cNvSpPr/>
          <p:nvPr/>
        </p:nvSpPr>
        <p:spPr>
          <a:xfrm>
            <a:off x="731520" y="342900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EXAMPLE</a:t>
            </a:r>
            <a:endParaRPr lang="en-US" sz="1050" dirty="0"/>
          </a:p>
        </p:txBody>
      </p:sp>
      <p:sp>
        <p:nvSpPr>
          <p:cNvPr id="11" name="Text 9"/>
          <p:cNvSpPr/>
          <p:nvPr/>
        </p:nvSpPr>
        <p:spPr>
          <a:xfrm>
            <a:off x="731520" y="3703320"/>
            <a:ext cx="3200400" cy="685800"/>
          </a:xfrm>
          <a:prstGeom prst="rect">
            <a:avLst/>
          </a:prstGeom>
          <a:noFill/>
          <a:ln/>
        </p:spPr>
        <p:txBody>
          <a:bodyPr wrap="square" lIns="0" tIns="0" rIns="0" bIns="0" rtlCol="0" anchor="ctr"/>
          <a:lstStyle/>
          <a:p>
            <a:pPr indent="0" marL="0">
              <a:buNone/>
            </a:pPr>
            <a:r>
              <a:rPr lang="en-US" sz="1350" i="1" dirty="0">
                <a:solidFill>
                  <a:srgbClr val="1B2A4A"/>
                </a:solidFill>
                <a:latin typeface="Calibri" pitchFamily="34" charset="0"/>
                <a:ea typeface="Calibri" pitchFamily="34" charset="-122"/>
                <a:cs typeface="Calibri" pitchFamily="34" charset="-120"/>
              </a:rPr>
              <a:t>Q&amp;A bot, ChatGPT window</a:t>
            </a:r>
            <a:endParaRPr lang="en-US" sz="1350" dirty="0"/>
          </a:p>
        </p:txBody>
      </p:sp>
      <p:sp>
        <p:nvSpPr>
          <p:cNvPr id="12" name="Text 10"/>
          <p:cNvSpPr/>
          <p:nvPr/>
        </p:nvSpPr>
        <p:spPr>
          <a:xfrm>
            <a:off x="731520" y="448056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PARTS</a:t>
            </a:r>
            <a:endParaRPr lang="en-US" sz="1050" dirty="0"/>
          </a:p>
        </p:txBody>
      </p:sp>
      <p:sp>
        <p:nvSpPr>
          <p:cNvPr id="13" name="Text 11"/>
          <p:cNvSpPr/>
          <p:nvPr/>
        </p:nvSpPr>
        <p:spPr>
          <a:xfrm>
            <a:off x="731520" y="4754880"/>
            <a:ext cx="3200400" cy="777240"/>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Model (+ memory)</a:t>
            </a:r>
            <a:endParaRPr lang="en-US" sz="1300" dirty="0"/>
          </a:p>
        </p:txBody>
      </p:sp>
      <p:sp>
        <p:nvSpPr>
          <p:cNvPr id="14" name="Shape 12"/>
          <p:cNvSpPr/>
          <p:nvPr/>
        </p:nvSpPr>
        <p:spPr>
          <a:xfrm>
            <a:off x="4261104" y="1463040"/>
            <a:ext cx="3657600" cy="4206240"/>
          </a:xfrm>
          <a:prstGeom prst="roundRect">
            <a:avLst>
              <a:gd name="adj" fmla="val 1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4261104" y="1463040"/>
            <a:ext cx="3657600" cy="658368"/>
          </a:xfrm>
          <a:prstGeom prst="roundRect">
            <a:avLst>
              <a:gd name="adj" fmla="val 9722"/>
            </a:avLst>
          </a:prstGeom>
          <a:solidFill>
            <a:srgbClr val="2A4D8F"/>
          </a:solidFill>
          <a:ln/>
        </p:spPr>
      </p:sp>
      <p:sp>
        <p:nvSpPr>
          <p:cNvPr id="16" name="Text 14"/>
          <p:cNvSpPr/>
          <p:nvPr/>
        </p:nvSpPr>
        <p:spPr>
          <a:xfrm>
            <a:off x="4261104" y="1463040"/>
            <a:ext cx="3657600" cy="658368"/>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Workflow</a:t>
            </a:r>
            <a:endParaRPr lang="en-US" sz="2000" dirty="0"/>
          </a:p>
        </p:txBody>
      </p:sp>
      <p:sp>
        <p:nvSpPr>
          <p:cNvPr id="17" name="Text 15"/>
          <p:cNvSpPr/>
          <p:nvPr/>
        </p:nvSpPr>
        <p:spPr>
          <a:xfrm>
            <a:off x="4489704" y="2331720"/>
            <a:ext cx="3200400" cy="105156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LLM steps wired together by code YOU wrote. Fixed path.</a:t>
            </a:r>
            <a:endParaRPr lang="en-US" sz="1400" dirty="0"/>
          </a:p>
        </p:txBody>
      </p:sp>
      <p:sp>
        <p:nvSpPr>
          <p:cNvPr id="18" name="Text 16"/>
          <p:cNvSpPr/>
          <p:nvPr/>
        </p:nvSpPr>
        <p:spPr>
          <a:xfrm>
            <a:off x="4489704" y="342900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EXAMPLE</a:t>
            </a:r>
            <a:endParaRPr lang="en-US" sz="1050" dirty="0"/>
          </a:p>
        </p:txBody>
      </p:sp>
      <p:sp>
        <p:nvSpPr>
          <p:cNvPr id="19" name="Text 17"/>
          <p:cNvSpPr/>
          <p:nvPr/>
        </p:nvSpPr>
        <p:spPr>
          <a:xfrm>
            <a:off x="4489704" y="3703320"/>
            <a:ext cx="3200400" cy="685800"/>
          </a:xfrm>
          <a:prstGeom prst="rect">
            <a:avLst/>
          </a:prstGeom>
          <a:noFill/>
          <a:ln/>
        </p:spPr>
        <p:txBody>
          <a:bodyPr wrap="square" lIns="0" tIns="0" rIns="0" bIns="0" rtlCol="0" anchor="ctr"/>
          <a:lstStyle/>
          <a:p>
            <a:pPr indent="0" marL="0">
              <a:buNone/>
            </a:pPr>
            <a:r>
              <a:rPr lang="en-US" sz="1350" i="1" dirty="0">
                <a:solidFill>
                  <a:srgbClr val="1B2A4A"/>
                </a:solidFill>
                <a:latin typeface="Calibri" pitchFamily="34" charset="0"/>
                <a:ea typeface="Calibri" pitchFamily="34" charset="-122"/>
                <a:cs typeface="Calibri" pitchFamily="34" charset="-120"/>
              </a:rPr>
              <a:t>Summarize → classify → route a ticket</a:t>
            </a:r>
            <a:endParaRPr lang="en-US" sz="1350" dirty="0"/>
          </a:p>
        </p:txBody>
      </p:sp>
      <p:sp>
        <p:nvSpPr>
          <p:cNvPr id="20" name="Text 18"/>
          <p:cNvSpPr/>
          <p:nvPr/>
        </p:nvSpPr>
        <p:spPr>
          <a:xfrm>
            <a:off x="4489704" y="448056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PARTS</a:t>
            </a:r>
            <a:endParaRPr lang="en-US" sz="1050" dirty="0"/>
          </a:p>
        </p:txBody>
      </p:sp>
      <p:sp>
        <p:nvSpPr>
          <p:cNvPr id="21" name="Text 19"/>
          <p:cNvSpPr/>
          <p:nvPr/>
        </p:nvSpPr>
        <p:spPr>
          <a:xfrm>
            <a:off x="4489704" y="4754880"/>
            <a:ext cx="3200400" cy="777240"/>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Model + tools, human-coded loop</a:t>
            </a:r>
            <a:endParaRPr lang="en-US" sz="1300" dirty="0"/>
          </a:p>
        </p:txBody>
      </p:sp>
      <p:sp>
        <p:nvSpPr>
          <p:cNvPr id="22" name="Shape 20"/>
          <p:cNvSpPr/>
          <p:nvPr/>
        </p:nvSpPr>
        <p:spPr>
          <a:xfrm>
            <a:off x="8019288" y="1463040"/>
            <a:ext cx="3657600" cy="4206240"/>
          </a:xfrm>
          <a:prstGeom prst="roundRect">
            <a:avLst>
              <a:gd name="adj" fmla="val 1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8019288" y="1463040"/>
            <a:ext cx="3657600" cy="658368"/>
          </a:xfrm>
          <a:prstGeom prst="roundRect">
            <a:avLst>
              <a:gd name="adj" fmla="val 9722"/>
            </a:avLst>
          </a:prstGeom>
          <a:solidFill>
            <a:srgbClr val="E0A83B"/>
          </a:solidFill>
          <a:ln/>
        </p:spPr>
      </p:sp>
      <p:sp>
        <p:nvSpPr>
          <p:cNvPr id="24" name="Text 22"/>
          <p:cNvSpPr/>
          <p:nvPr/>
        </p:nvSpPr>
        <p:spPr>
          <a:xfrm>
            <a:off x="8019288" y="1463040"/>
            <a:ext cx="3657600" cy="658368"/>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Agent</a:t>
            </a:r>
            <a:endParaRPr lang="en-US" sz="2000" dirty="0"/>
          </a:p>
        </p:txBody>
      </p:sp>
      <p:sp>
        <p:nvSpPr>
          <p:cNvPr id="25" name="Text 23"/>
          <p:cNvSpPr/>
          <p:nvPr/>
        </p:nvSpPr>
        <p:spPr>
          <a:xfrm>
            <a:off x="8247888" y="2331720"/>
            <a:ext cx="3200400" cy="105156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The LLM decides the steps itself, in a loop, until done.</a:t>
            </a:r>
            <a:endParaRPr lang="en-US" sz="1400" dirty="0"/>
          </a:p>
        </p:txBody>
      </p:sp>
      <p:sp>
        <p:nvSpPr>
          <p:cNvPr id="26" name="Text 24"/>
          <p:cNvSpPr/>
          <p:nvPr/>
        </p:nvSpPr>
        <p:spPr>
          <a:xfrm>
            <a:off x="8247888" y="342900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EXAMPLE</a:t>
            </a:r>
            <a:endParaRPr lang="en-US" sz="1050" dirty="0"/>
          </a:p>
        </p:txBody>
      </p:sp>
      <p:sp>
        <p:nvSpPr>
          <p:cNvPr id="27" name="Text 25"/>
          <p:cNvSpPr/>
          <p:nvPr/>
        </p:nvSpPr>
        <p:spPr>
          <a:xfrm>
            <a:off x="8247888" y="3703320"/>
            <a:ext cx="3200400" cy="685800"/>
          </a:xfrm>
          <a:prstGeom prst="rect">
            <a:avLst/>
          </a:prstGeom>
          <a:noFill/>
          <a:ln/>
        </p:spPr>
        <p:txBody>
          <a:bodyPr wrap="square" lIns="0" tIns="0" rIns="0" bIns="0" rtlCol="0" anchor="ctr"/>
          <a:lstStyle/>
          <a:p>
            <a:pPr indent="0" marL="0">
              <a:buNone/>
            </a:pPr>
            <a:r>
              <a:rPr lang="en-US" sz="1350" i="1" dirty="0">
                <a:solidFill>
                  <a:srgbClr val="1B2A4A"/>
                </a:solidFill>
                <a:latin typeface="Calibri" pitchFamily="34" charset="0"/>
                <a:ea typeface="Calibri" pitchFamily="34" charset="-122"/>
                <a:cs typeface="Calibri" pitchFamily="34" charset="-120"/>
              </a:rPr>
              <a:t>"Resolve this ticket" — it figures out how</a:t>
            </a:r>
            <a:endParaRPr lang="en-US" sz="1350" dirty="0"/>
          </a:p>
        </p:txBody>
      </p:sp>
      <p:sp>
        <p:nvSpPr>
          <p:cNvPr id="28" name="Text 26"/>
          <p:cNvSpPr/>
          <p:nvPr/>
        </p:nvSpPr>
        <p:spPr>
          <a:xfrm>
            <a:off x="8247888" y="4480560"/>
            <a:ext cx="3200400" cy="274320"/>
          </a:xfrm>
          <a:prstGeom prst="rect">
            <a:avLst/>
          </a:prstGeom>
          <a:noFill/>
          <a:ln/>
        </p:spPr>
        <p:txBody>
          <a:bodyPr wrap="square" lIns="0" tIns="0" rIns="0" bIns="0" rtlCol="0" anchor="ctr"/>
          <a:lstStyle/>
          <a:p>
            <a:pPr indent="0" marL="0">
              <a:buNone/>
            </a:pPr>
            <a:r>
              <a:rPr lang="en-US" sz="1050" b="1" spc="200" kern="0" dirty="0">
                <a:solidFill>
                  <a:srgbClr val="3C8DAD"/>
                </a:solidFill>
                <a:latin typeface="Calibri" pitchFamily="34" charset="0"/>
                <a:ea typeface="Calibri" pitchFamily="34" charset="-122"/>
                <a:cs typeface="Calibri" pitchFamily="34" charset="-120"/>
              </a:rPr>
              <a:t>PARTS</a:t>
            </a:r>
            <a:endParaRPr lang="en-US" sz="1050" dirty="0"/>
          </a:p>
        </p:txBody>
      </p:sp>
      <p:sp>
        <p:nvSpPr>
          <p:cNvPr id="29" name="Text 27"/>
          <p:cNvSpPr/>
          <p:nvPr/>
        </p:nvSpPr>
        <p:spPr>
          <a:xfrm>
            <a:off x="8247888" y="4754880"/>
            <a:ext cx="3200400" cy="777240"/>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Model + tools + loop + memory</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3 · THE REAL DISTINCTION</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Who owns the control flow?</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24</a:t>
            </a:r>
            <a:endParaRPr lang="en-US" sz="900" dirty="0"/>
          </a:p>
        </p:txBody>
      </p:sp>
      <p:sp>
        <p:nvSpPr>
          <p:cNvPr id="6" name="Shape 4"/>
          <p:cNvSpPr/>
          <p:nvPr/>
        </p:nvSpPr>
        <p:spPr>
          <a:xfrm>
            <a:off x="3977640" y="1600200"/>
            <a:ext cx="2377440" cy="749808"/>
          </a:xfrm>
          <a:prstGeom prst="rect">
            <a:avLst/>
          </a:prstGeom>
          <a:solidFill>
            <a:srgbClr val="3C8DAD"/>
          </a:solidFill>
          <a:ln w="12700">
            <a:solidFill>
              <a:srgbClr val="D9E0EC"/>
            </a:solidFill>
            <a:prstDash val="solid"/>
          </a:ln>
        </p:spPr>
      </p:sp>
      <p:sp>
        <p:nvSpPr>
          <p:cNvPr id="7" name="Text 5"/>
          <p:cNvSpPr/>
          <p:nvPr/>
        </p:nvSpPr>
        <p:spPr>
          <a:xfrm>
            <a:off x="4087368" y="1600200"/>
            <a:ext cx="2157984" cy="74980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Chatbot</a:t>
            </a:r>
            <a:endParaRPr lang="en-US" sz="1500" dirty="0"/>
          </a:p>
        </p:txBody>
      </p:sp>
      <p:sp>
        <p:nvSpPr>
          <p:cNvPr id="8" name="Shape 6"/>
          <p:cNvSpPr/>
          <p:nvPr/>
        </p:nvSpPr>
        <p:spPr>
          <a:xfrm>
            <a:off x="6355080" y="1600200"/>
            <a:ext cx="2377440" cy="749808"/>
          </a:xfrm>
          <a:prstGeom prst="rect">
            <a:avLst/>
          </a:prstGeom>
          <a:solidFill>
            <a:srgbClr val="2A4D8F"/>
          </a:solidFill>
          <a:ln w="12700">
            <a:solidFill>
              <a:srgbClr val="D9E0EC"/>
            </a:solidFill>
            <a:prstDash val="solid"/>
          </a:ln>
        </p:spPr>
      </p:sp>
      <p:sp>
        <p:nvSpPr>
          <p:cNvPr id="9" name="Text 7"/>
          <p:cNvSpPr/>
          <p:nvPr/>
        </p:nvSpPr>
        <p:spPr>
          <a:xfrm>
            <a:off x="6464808" y="1600200"/>
            <a:ext cx="2157984" cy="74980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Workflow</a:t>
            </a:r>
            <a:endParaRPr lang="en-US" sz="1500" dirty="0"/>
          </a:p>
        </p:txBody>
      </p:sp>
      <p:sp>
        <p:nvSpPr>
          <p:cNvPr id="10" name="Shape 8"/>
          <p:cNvSpPr/>
          <p:nvPr/>
        </p:nvSpPr>
        <p:spPr>
          <a:xfrm>
            <a:off x="8732520" y="1600200"/>
            <a:ext cx="2953512" cy="749808"/>
          </a:xfrm>
          <a:prstGeom prst="rect">
            <a:avLst/>
          </a:prstGeom>
          <a:solidFill>
            <a:srgbClr val="E0A83B"/>
          </a:solidFill>
          <a:ln w="12700">
            <a:solidFill>
              <a:srgbClr val="D9E0EC"/>
            </a:solidFill>
            <a:prstDash val="solid"/>
          </a:ln>
        </p:spPr>
      </p:sp>
      <p:sp>
        <p:nvSpPr>
          <p:cNvPr id="11" name="Text 9"/>
          <p:cNvSpPr/>
          <p:nvPr/>
        </p:nvSpPr>
        <p:spPr>
          <a:xfrm>
            <a:off x="8842248" y="1600200"/>
            <a:ext cx="2734056" cy="74980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Agent</a:t>
            </a:r>
            <a:endParaRPr lang="en-US" sz="1500" dirty="0"/>
          </a:p>
        </p:txBody>
      </p:sp>
      <p:sp>
        <p:nvSpPr>
          <p:cNvPr id="12" name="Shape 10"/>
          <p:cNvSpPr/>
          <p:nvPr/>
        </p:nvSpPr>
        <p:spPr>
          <a:xfrm>
            <a:off x="502920" y="2350008"/>
            <a:ext cx="3474720" cy="749808"/>
          </a:xfrm>
          <a:prstGeom prst="rect">
            <a:avLst/>
          </a:prstGeom>
          <a:solidFill>
            <a:srgbClr val="E7ECF5"/>
          </a:solidFill>
          <a:ln w="12700">
            <a:solidFill>
              <a:srgbClr val="D9E0EC"/>
            </a:solidFill>
            <a:prstDash val="solid"/>
          </a:ln>
        </p:spPr>
      </p:sp>
      <p:sp>
        <p:nvSpPr>
          <p:cNvPr id="13" name="Text 11"/>
          <p:cNvSpPr/>
          <p:nvPr/>
        </p:nvSpPr>
        <p:spPr>
          <a:xfrm>
            <a:off x="612648" y="2350008"/>
            <a:ext cx="3255264" cy="749808"/>
          </a:xfrm>
          <a:prstGeom prst="rect">
            <a:avLst/>
          </a:prstGeom>
          <a:noFill/>
          <a:ln/>
        </p:spPr>
        <p:txBody>
          <a:bodyPr wrap="square" lIns="0" tIns="0" rIns="0" bIns="0" rtlCol="0" anchor="ctr"/>
          <a:lstStyle/>
          <a:p>
            <a:pPr algn="l" indent="0" marL="0">
              <a:buNone/>
            </a:pPr>
            <a:r>
              <a:rPr lang="en-US" sz="1300" b="1" dirty="0">
                <a:solidFill>
                  <a:srgbClr val="33415C"/>
                </a:solidFill>
                <a:latin typeface="Calibri" pitchFamily="34" charset="0"/>
                <a:ea typeface="Calibri" pitchFamily="34" charset="-122"/>
                <a:cs typeface="Calibri" pitchFamily="34" charset="-120"/>
              </a:rPr>
              <a:t>Who decides the steps?</a:t>
            </a:r>
            <a:endParaRPr lang="en-US" sz="1300" dirty="0"/>
          </a:p>
        </p:txBody>
      </p:sp>
      <p:sp>
        <p:nvSpPr>
          <p:cNvPr id="14" name="Shape 12"/>
          <p:cNvSpPr/>
          <p:nvPr/>
        </p:nvSpPr>
        <p:spPr>
          <a:xfrm>
            <a:off x="3977640" y="2350008"/>
            <a:ext cx="2377440" cy="749808"/>
          </a:xfrm>
          <a:prstGeom prst="rect">
            <a:avLst/>
          </a:prstGeom>
          <a:solidFill>
            <a:srgbClr val="FFFFFF"/>
          </a:solidFill>
          <a:ln w="12700">
            <a:solidFill>
              <a:srgbClr val="D9E0EC"/>
            </a:solidFill>
            <a:prstDash val="solid"/>
          </a:ln>
        </p:spPr>
      </p:sp>
      <p:sp>
        <p:nvSpPr>
          <p:cNvPr id="15" name="Text 13"/>
          <p:cNvSpPr/>
          <p:nvPr/>
        </p:nvSpPr>
        <p:spPr>
          <a:xfrm>
            <a:off x="4087368" y="2350008"/>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n/a — one turn</a:t>
            </a:r>
            <a:endParaRPr lang="en-US" sz="1300" dirty="0"/>
          </a:p>
        </p:txBody>
      </p:sp>
      <p:sp>
        <p:nvSpPr>
          <p:cNvPr id="16" name="Shape 14"/>
          <p:cNvSpPr/>
          <p:nvPr/>
        </p:nvSpPr>
        <p:spPr>
          <a:xfrm>
            <a:off x="6355080" y="2350008"/>
            <a:ext cx="2377440" cy="749808"/>
          </a:xfrm>
          <a:prstGeom prst="rect">
            <a:avLst/>
          </a:prstGeom>
          <a:solidFill>
            <a:srgbClr val="FFFFFF"/>
          </a:solidFill>
          <a:ln w="12700">
            <a:solidFill>
              <a:srgbClr val="D9E0EC"/>
            </a:solidFill>
            <a:prstDash val="solid"/>
          </a:ln>
        </p:spPr>
      </p:sp>
      <p:sp>
        <p:nvSpPr>
          <p:cNvPr id="17" name="Text 15"/>
          <p:cNvSpPr/>
          <p:nvPr/>
        </p:nvSpPr>
        <p:spPr>
          <a:xfrm>
            <a:off x="6464808" y="2350008"/>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You, in code</a:t>
            </a:r>
            <a:endParaRPr lang="en-US" sz="1300" dirty="0"/>
          </a:p>
        </p:txBody>
      </p:sp>
      <p:sp>
        <p:nvSpPr>
          <p:cNvPr id="18" name="Shape 16"/>
          <p:cNvSpPr/>
          <p:nvPr/>
        </p:nvSpPr>
        <p:spPr>
          <a:xfrm>
            <a:off x="8732520" y="2350008"/>
            <a:ext cx="2953512" cy="749808"/>
          </a:xfrm>
          <a:prstGeom prst="rect">
            <a:avLst/>
          </a:prstGeom>
          <a:solidFill>
            <a:srgbClr val="FBF1D8"/>
          </a:solidFill>
          <a:ln w="12700">
            <a:solidFill>
              <a:srgbClr val="D9E0EC"/>
            </a:solidFill>
            <a:prstDash val="solid"/>
          </a:ln>
        </p:spPr>
      </p:sp>
      <p:sp>
        <p:nvSpPr>
          <p:cNvPr id="19" name="Text 17"/>
          <p:cNvSpPr/>
          <p:nvPr/>
        </p:nvSpPr>
        <p:spPr>
          <a:xfrm>
            <a:off x="8842248" y="2350008"/>
            <a:ext cx="2734056"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The LLM, at run time</a:t>
            </a:r>
            <a:endParaRPr lang="en-US" sz="1300" dirty="0"/>
          </a:p>
        </p:txBody>
      </p:sp>
      <p:sp>
        <p:nvSpPr>
          <p:cNvPr id="20" name="Shape 18"/>
          <p:cNvSpPr/>
          <p:nvPr/>
        </p:nvSpPr>
        <p:spPr>
          <a:xfrm>
            <a:off x="502920" y="3099816"/>
            <a:ext cx="3474720" cy="749808"/>
          </a:xfrm>
          <a:prstGeom prst="rect">
            <a:avLst/>
          </a:prstGeom>
          <a:solidFill>
            <a:srgbClr val="E7ECF5"/>
          </a:solidFill>
          <a:ln w="12700">
            <a:solidFill>
              <a:srgbClr val="D9E0EC"/>
            </a:solidFill>
            <a:prstDash val="solid"/>
          </a:ln>
        </p:spPr>
      </p:sp>
      <p:sp>
        <p:nvSpPr>
          <p:cNvPr id="21" name="Text 19"/>
          <p:cNvSpPr/>
          <p:nvPr/>
        </p:nvSpPr>
        <p:spPr>
          <a:xfrm>
            <a:off x="612648" y="3099816"/>
            <a:ext cx="3255264" cy="749808"/>
          </a:xfrm>
          <a:prstGeom prst="rect">
            <a:avLst/>
          </a:prstGeom>
          <a:noFill/>
          <a:ln/>
        </p:spPr>
        <p:txBody>
          <a:bodyPr wrap="square" lIns="0" tIns="0" rIns="0" bIns="0" rtlCol="0" anchor="ctr"/>
          <a:lstStyle/>
          <a:p>
            <a:pPr algn="l" indent="0" marL="0">
              <a:buNone/>
            </a:pPr>
            <a:r>
              <a:rPr lang="en-US" sz="1300" b="1" dirty="0">
                <a:solidFill>
                  <a:srgbClr val="33415C"/>
                </a:solidFill>
                <a:latin typeface="Calibri" pitchFamily="34" charset="0"/>
                <a:ea typeface="Calibri" pitchFamily="34" charset="-122"/>
                <a:cs typeface="Calibri" pitchFamily="34" charset="-120"/>
              </a:rPr>
              <a:t>Path through the task</a:t>
            </a:r>
            <a:endParaRPr lang="en-US" sz="1300" dirty="0"/>
          </a:p>
        </p:txBody>
      </p:sp>
      <p:sp>
        <p:nvSpPr>
          <p:cNvPr id="22" name="Shape 20"/>
          <p:cNvSpPr/>
          <p:nvPr/>
        </p:nvSpPr>
        <p:spPr>
          <a:xfrm>
            <a:off x="3977640" y="3099816"/>
            <a:ext cx="2377440" cy="749808"/>
          </a:xfrm>
          <a:prstGeom prst="rect">
            <a:avLst/>
          </a:prstGeom>
          <a:solidFill>
            <a:srgbClr val="FFFFFF"/>
          </a:solidFill>
          <a:ln w="12700">
            <a:solidFill>
              <a:srgbClr val="D9E0EC"/>
            </a:solidFill>
            <a:prstDash val="solid"/>
          </a:ln>
        </p:spPr>
      </p:sp>
      <p:sp>
        <p:nvSpPr>
          <p:cNvPr id="23" name="Text 21"/>
          <p:cNvSpPr/>
          <p:nvPr/>
        </p:nvSpPr>
        <p:spPr>
          <a:xfrm>
            <a:off x="4087368" y="3099816"/>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none</a:t>
            </a:r>
            <a:endParaRPr lang="en-US" sz="1300" dirty="0"/>
          </a:p>
        </p:txBody>
      </p:sp>
      <p:sp>
        <p:nvSpPr>
          <p:cNvPr id="24" name="Shape 22"/>
          <p:cNvSpPr/>
          <p:nvPr/>
        </p:nvSpPr>
        <p:spPr>
          <a:xfrm>
            <a:off x="6355080" y="3099816"/>
            <a:ext cx="2377440" cy="749808"/>
          </a:xfrm>
          <a:prstGeom prst="rect">
            <a:avLst/>
          </a:prstGeom>
          <a:solidFill>
            <a:srgbClr val="FFFFFF"/>
          </a:solidFill>
          <a:ln w="12700">
            <a:solidFill>
              <a:srgbClr val="D9E0EC"/>
            </a:solidFill>
            <a:prstDash val="solid"/>
          </a:ln>
        </p:spPr>
      </p:sp>
      <p:sp>
        <p:nvSpPr>
          <p:cNvPr id="25" name="Text 23"/>
          <p:cNvSpPr/>
          <p:nvPr/>
        </p:nvSpPr>
        <p:spPr>
          <a:xfrm>
            <a:off x="6464808" y="3099816"/>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Fixed</a:t>
            </a:r>
            <a:endParaRPr lang="en-US" sz="1300" dirty="0"/>
          </a:p>
        </p:txBody>
      </p:sp>
      <p:sp>
        <p:nvSpPr>
          <p:cNvPr id="26" name="Shape 24"/>
          <p:cNvSpPr/>
          <p:nvPr/>
        </p:nvSpPr>
        <p:spPr>
          <a:xfrm>
            <a:off x="8732520" y="3099816"/>
            <a:ext cx="2953512" cy="749808"/>
          </a:xfrm>
          <a:prstGeom prst="rect">
            <a:avLst/>
          </a:prstGeom>
          <a:solidFill>
            <a:srgbClr val="FBF1D8"/>
          </a:solidFill>
          <a:ln w="12700">
            <a:solidFill>
              <a:srgbClr val="D9E0EC"/>
            </a:solidFill>
            <a:prstDash val="solid"/>
          </a:ln>
        </p:spPr>
      </p:sp>
      <p:sp>
        <p:nvSpPr>
          <p:cNvPr id="27" name="Text 25"/>
          <p:cNvSpPr/>
          <p:nvPr/>
        </p:nvSpPr>
        <p:spPr>
          <a:xfrm>
            <a:off x="8842248" y="3099816"/>
            <a:ext cx="2734056"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Chosen live</a:t>
            </a:r>
            <a:endParaRPr lang="en-US" sz="1300" dirty="0"/>
          </a:p>
        </p:txBody>
      </p:sp>
      <p:sp>
        <p:nvSpPr>
          <p:cNvPr id="28" name="Shape 26"/>
          <p:cNvSpPr/>
          <p:nvPr/>
        </p:nvSpPr>
        <p:spPr>
          <a:xfrm>
            <a:off x="502920" y="3849624"/>
            <a:ext cx="3474720" cy="749808"/>
          </a:xfrm>
          <a:prstGeom prst="rect">
            <a:avLst/>
          </a:prstGeom>
          <a:solidFill>
            <a:srgbClr val="E7ECF5"/>
          </a:solidFill>
          <a:ln w="12700">
            <a:solidFill>
              <a:srgbClr val="D9E0EC"/>
            </a:solidFill>
            <a:prstDash val="solid"/>
          </a:ln>
        </p:spPr>
      </p:sp>
      <p:sp>
        <p:nvSpPr>
          <p:cNvPr id="29" name="Text 27"/>
          <p:cNvSpPr/>
          <p:nvPr/>
        </p:nvSpPr>
        <p:spPr>
          <a:xfrm>
            <a:off x="612648" y="3849624"/>
            <a:ext cx="3255264" cy="749808"/>
          </a:xfrm>
          <a:prstGeom prst="rect">
            <a:avLst/>
          </a:prstGeom>
          <a:noFill/>
          <a:ln/>
        </p:spPr>
        <p:txBody>
          <a:bodyPr wrap="square" lIns="0" tIns="0" rIns="0" bIns="0" rtlCol="0" anchor="ctr"/>
          <a:lstStyle/>
          <a:p>
            <a:pPr algn="l" indent="0" marL="0">
              <a:buNone/>
            </a:pPr>
            <a:r>
              <a:rPr lang="en-US" sz="1300" b="1" dirty="0">
                <a:solidFill>
                  <a:srgbClr val="33415C"/>
                </a:solidFill>
                <a:latin typeface="Calibri" pitchFamily="34" charset="0"/>
                <a:ea typeface="Calibri" pitchFamily="34" charset="-122"/>
                <a:cs typeface="Calibri" pitchFamily="34" charset="-120"/>
              </a:rPr>
              <a:t>Handles the unexpected?</a:t>
            </a:r>
            <a:endParaRPr lang="en-US" sz="1300" dirty="0"/>
          </a:p>
        </p:txBody>
      </p:sp>
      <p:sp>
        <p:nvSpPr>
          <p:cNvPr id="30" name="Shape 28"/>
          <p:cNvSpPr/>
          <p:nvPr/>
        </p:nvSpPr>
        <p:spPr>
          <a:xfrm>
            <a:off x="3977640" y="3849624"/>
            <a:ext cx="2377440" cy="749808"/>
          </a:xfrm>
          <a:prstGeom prst="rect">
            <a:avLst/>
          </a:prstGeom>
          <a:solidFill>
            <a:srgbClr val="FFFFFF"/>
          </a:solidFill>
          <a:ln w="12700">
            <a:solidFill>
              <a:srgbClr val="D9E0EC"/>
            </a:solidFill>
            <a:prstDash val="solid"/>
          </a:ln>
        </p:spPr>
      </p:sp>
      <p:sp>
        <p:nvSpPr>
          <p:cNvPr id="31" name="Text 29"/>
          <p:cNvSpPr/>
          <p:nvPr/>
        </p:nvSpPr>
        <p:spPr>
          <a:xfrm>
            <a:off x="4087368" y="3849624"/>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No</a:t>
            </a:r>
            <a:endParaRPr lang="en-US" sz="1300" dirty="0"/>
          </a:p>
        </p:txBody>
      </p:sp>
      <p:sp>
        <p:nvSpPr>
          <p:cNvPr id="32" name="Shape 30"/>
          <p:cNvSpPr/>
          <p:nvPr/>
        </p:nvSpPr>
        <p:spPr>
          <a:xfrm>
            <a:off x="6355080" y="3849624"/>
            <a:ext cx="2377440" cy="749808"/>
          </a:xfrm>
          <a:prstGeom prst="rect">
            <a:avLst/>
          </a:prstGeom>
          <a:solidFill>
            <a:srgbClr val="FFFFFF"/>
          </a:solidFill>
          <a:ln w="12700">
            <a:solidFill>
              <a:srgbClr val="D9E0EC"/>
            </a:solidFill>
            <a:prstDash val="solid"/>
          </a:ln>
        </p:spPr>
      </p:sp>
      <p:sp>
        <p:nvSpPr>
          <p:cNvPr id="33" name="Text 31"/>
          <p:cNvSpPr/>
          <p:nvPr/>
        </p:nvSpPr>
        <p:spPr>
          <a:xfrm>
            <a:off x="6464808" y="3849624"/>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Only cases you coded</a:t>
            </a:r>
            <a:endParaRPr lang="en-US" sz="1300" dirty="0"/>
          </a:p>
        </p:txBody>
      </p:sp>
      <p:sp>
        <p:nvSpPr>
          <p:cNvPr id="34" name="Shape 32"/>
          <p:cNvSpPr/>
          <p:nvPr/>
        </p:nvSpPr>
        <p:spPr>
          <a:xfrm>
            <a:off x="8732520" y="3849624"/>
            <a:ext cx="2953512" cy="749808"/>
          </a:xfrm>
          <a:prstGeom prst="rect">
            <a:avLst/>
          </a:prstGeom>
          <a:solidFill>
            <a:srgbClr val="FBF1D8"/>
          </a:solidFill>
          <a:ln w="12700">
            <a:solidFill>
              <a:srgbClr val="D9E0EC"/>
            </a:solidFill>
            <a:prstDash val="solid"/>
          </a:ln>
        </p:spPr>
      </p:sp>
      <p:sp>
        <p:nvSpPr>
          <p:cNvPr id="35" name="Text 33"/>
          <p:cNvSpPr/>
          <p:nvPr/>
        </p:nvSpPr>
        <p:spPr>
          <a:xfrm>
            <a:off x="8842248" y="3849624"/>
            <a:ext cx="2734056"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Adapts on its own</a:t>
            </a:r>
            <a:endParaRPr lang="en-US" sz="1300" dirty="0"/>
          </a:p>
        </p:txBody>
      </p:sp>
      <p:sp>
        <p:nvSpPr>
          <p:cNvPr id="36" name="Shape 34"/>
          <p:cNvSpPr/>
          <p:nvPr/>
        </p:nvSpPr>
        <p:spPr>
          <a:xfrm>
            <a:off x="502920" y="4599432"/>
            <a:ext cx="3474720" cy="749808"/>
          </a:xfrm>
          <a:prstGeom prst="rect">
            <a:avLst/>
          </a:prstGeom>
          <a:solidFill>
            <a:srgbClr val="E7ECF5"/>
          </a:solidFill>
          <a:ln w="12700">
            <a:solidFill>
              <a:srgbClr val="D9E0EC"/>
            </a:solidFill>
            <a:prstDash val="solid"/>
          </a:ln>
        </p:spPr>
      </p:sp>
      <p:sp>
        <p:nvSpPr>
          <p:cNvPr id="37" name="Text 35"/>
          <p:cNvSpPr/>
          <p:nvPr/>
        </p:nvSpPr>
        <p:spPr>
          <a:xfrm>
            <a:off x="612648" y="4599432"/>
            <a:ext cx="3255264" cy="749808"/>
          </a:xfrm>
          <a:prstGeom prst="rect">
            <a:avLst/>
          </a:prstGeom>
          <a:noFill/>
          <a:ln/>
        </p:spPr>
        <p:txBody>
          <a:bodyPr wrap="square" lIns="0" tIns="0" rIns="0" bIns="0" rtlCol="0" anchor="ctr"/>
          <a:lstStyle/>
          <a:p>
            <a:pPr algn="l" indent="0" marL="0">
              <a:buNone/>
            </a:pPr>
            <a:r>
              <a:rPr lang="en-US" sz="1300" b="1" dirty="0">
                <a:solidFill>
                  <a:srgbClr val="33415C"/>
                </a:solidFill>
                <a:latin typeface="Calibri" pitchFamily="34" charset="0"/>
                <a:ea typeface="Calibri" pitchFamily="34" charset="-122"/>
                <a:cs typeface="Calibri" pitchFamily="34" charset="-120"/>
              </a:rPr>
              <a:t>Predictable &amp; auditable?</a:t>
            </a:r>
            <a:endParaRPr lang="en-US" sz="1300" dirty="0"/>
          </a:p>
        </p:txBody>
      </p:sp>
      <p:sp>
        <p:nvSpPr>
          <p:cNvPr id="38" name="Shape 36"/>
          <p:cNvSpPr/>
          <p:nvPr/>
        </p:nvSpPr>
        <p:spPr>
          <a:xfrm>
            <a:off x="3977640" y="4599432"/>
            <a:ext cx="2377440" cy="749808"/>
          </a:xfrm>
          <a:prstGeom prst="rect">
            <a:avLst/>
          </a:prstGeom>
          <a:solidFill>
            <a:srgbClr val="FFFFFF"/>
          </a:solidFill>
          <a:ln w="12700">
            <a:solidFill>
              <a:srgbClr val="D9E0EC"/>
            </a:solidFill>
            <a:prstDash val="solid"/>
          </a:ln>
        </p:spPr>
      </p:sp>
      <p:sp>
        <p:nvSpPr>
          <p:cNvPr id="39" name="Text 37"/>
          <p:cNvSpPr/>
          <p:nvPr/>
        </p:nvSpPr>
        <p:spPr>
          <a:xfrm>
            <a:off x="4087368" y="4599432"/>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Yes</a:t>
            </a:r>
            <a:endParaRPr lang="en-US" sz="1300" dirty="0"/>
          </a:p>
        </p:txBody>
      </p:sp>
      <p:sp>
        <p:nvSpPr>
          <p:cNvPr id="40" name="Shape 38"/>
          <p:cNvSpPr/>
          <p:nvPr/>
        </p:nvSpPr>
        <p:spPr>
          <a:xfrm>
            <a:off x="6355080" y="4599432"/>
            <a:ext cx="2377440" cy="749808"/>
          </a:xfrm>
          <a:prstGeom prst="rect">
            <a:avLst/>
          </a:prstGeom>
          <a:solidFill>
            <a:srgbClr val="FFFFFF"/>
          </a:solidFill>
          <a:ln w="12700">
            <a:solidFill>
              <a:srgbClr val="D9E0EC"/>
            </a:solidFill>
            <a:prstDash val="solid"/>
          </a:ln>
        </p:spPr>
      </p:sp>
      <p:sp>
        <p:nvSpPr>
          <p:cNvPr id="41" name="Text 39"/>
          <p:cNvSpPr/>
          <p:nvPr/>
        </p:nvSpPr>
        <p:spPr>
          <a:xfrm>
            <a:off x="6464808" y="4599432"/>
            <a:ext cx="2157984"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Yes</a:t>
            </a:r>
            <a:endParaRPr lang="en-US" sz="1300" dirty="0"/>
          </a:p>
        </p:txBody>
      </p:sp>
      <p:sp>
        <p:nvSpPr>
          <p:cNvPr id="42" name="Shape 40"/>
          <p:cNvSpPr/>
          <p:nvPr/>
        </p:nvSpPr>
        <p:spPr>
          <a:xfrm>
            <a:off x="8732520" y="4599432"/>
            <a:ext cx="2953512" cy="749808"/>
          </a:xfrm>
          <a:prstGeom prst="rect">
            <a:avLst/>
          </a:prstGeom>
          <a:solidFill>
            <a:srgbClr val="FBF1D8"/>
          </a:solidFill>
          <a:ln w="12700">
            <a:solidFill>
              <a:srgbClr val="D9E0EC"/>
            </a:solidFill>
            <a:prstDash val="solid"/>
          </a:ln>
        </p:spPr>
      </p:sp>
      <p:sp>
        <p:nvSpPr>
          <p:cNvPr id="43" name="Text 41"/>
          <p:cNvSpPr/>
          <p:nvPr/>
        </p:nvSpPr>
        <p:spPr>
          <a:xfrm>
            <a:off x="8842248" y="4599432"/>
            <a:ext cx="2734056" cy="749808"/>
          </a:xfrm>
          <a:prstGeom prst="rect">
            <a:avLst/>
          </a:prstGeom>
          <a:noFill/>
          <a:ln/>
        </p:spPr>
        <p:txBody>
          <a:bodyPr wrap="square" lIns="0" tIns="0" rIns="0" bIns="0" rtlCol="0" anchor="ctr"/>
          <a:lstStyle/>
          <a:p>
            <a:pPr algn="ctr" indent="0" marL="0">
              <a:buNone/>
            </a:pPr>
            <a:r>
              <a:rPr lang="en-US" sz="1300" dirty="0">
                <a:solidFill>
                  <a:srgbClr val="33415C"/>
                </a:solidFill>
                <a:latin typeface="Calibri" pitchFamily="34" charset="0"/>
                <a:ea typeface="Calibri" pitchFamily="34" charset="-122"/>
                <a:cs typeface="Calibri" pitchFamily="34" charset="-120"/>
              </a:rPr>
              <a:t>Less — it varies</a:t>
            </a:r>
            <a:endParaRPr lang="en-US" sz="1300" dirty="0"/>
          </a:p>
        </p:txBody>
      </p:sp>
      <p:sp>
        <p:nvSpPr>
          <p:cNvPr id="44" name="Shape 42"/>
          <p:cNvSpPr/>
          <p:nvPr/>
        </p:nvSpPr>
        <p:spPr>
          <a:xfrm>
            <a:off x="502920" y="5440680"/>
            <a:ext cx="11183112" cy="566928"/>
          </a:xfrm>
          <a:prstGeom prst="roundRect">
            <a:avLst>
              <a:gd name="adj" fmla="val 8065"/>
            </a:avLst>
          </a:prstGeom>
          <a:solidFill>
            <a:srgbClr val="1B2A4A"/>
          </a:solidFill>
          <a:ln/>
        </p:spPr>
      </p:sp>
      <p:sp>
        <p:nvSpPr>
          <p:cNvPr id="45" name="Text 43"/>
          <p:cNvSpPr/>
          <p:nvPr/>
        </p:nvSpPr>
        <p:spPr>
          <a:xfrm>
            <a:off x="685800" y="5440680"/>
            <a:ext cx="10881360" cy="566928"/>
          </a:xfrm>
          <a:prstGeom prst="rect">
            <a:avLst/>
          </a:prstGeom>
          <a:noFill/>
          <a:ln/>
        </p:spPr>
        <p:txBody>
          <a:bodyPr wrap="square" lIns="0" tIns="0" rIns="0" bIns="0" rtlCol="0" anchor="ctr"/>
          <a:lstStyle/>
          <a:p>
            <a:pPr indent="0" marL="0">
              <a:buNone/>
            </a:pPr>
            <a:r>
              <a:rPr lang="en-US" sz="1400" b="1" dirty="0">
                <a:solidFill>
                  <a:srgbClr val="E0A83B"/>
                </a:solidFill>
                <a:latin typeface="Calibri" pitchFamily="34" charset="0"/>
                <a:ea typeface="Calibri" pitchFamily="34" charset="-122"/>
                <a:cs typeface="Calibri" pitchFamily="34" charset="-120"/>
              </a:rPr>
              <a:t>The one-line test:  </a:t>
            </a:r>
            <a:pPr indent="0" marL="0">
              <a:buNone/>
            </a:pPr>
            <a:r>
              <a:rPr lang="en-US" sz="1400" dirty="0">
                <a:solidFill>
                  <a:srgbClr val="FFFFFF"/>
                </a:solidFill>
                <a:latin typeface="Calibri" pitchFamily="34" charset="0"/>
                <a:ea typeface="Calibri" pitchFamily="34" charset="-122"/>
                <a:cs typeface="Calibri" pitchFamily="34" charset="-120"/>
              </a:rPr>
              <a:t>if the LLM owns the control flow — deciding its own next step — it's an agent. Otherwise it's a workflow.</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ORIENTATION</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How this course works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a:t>
            </a:r>
            <a:endParaRPr lang="en-US" sz="900" dirty="0"/>
          </a:p>
        </p:txBody>
      </p:sp>
      <p:sp>
        <p:nvSpPr>
          <p:cNvPr id="6" name="Shape 4"/>
          <p:cNvSpPr/>
          <p:nvPr/>
        </p:nvSpPr>
        <p:spPr>
          <a:xfrm>
            <a:off x="502920" y="1371600"/>
            <a:ext cx="2743200" cy="1691640"/>
          </a:xfrm>
          <a:prstGeom prst="roundRect">
            <a:avLst>
              <a:gd name="adj" fmla="val 378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04088" y="1572768"/>
            <a:ext cx="457200" cy="457200"/>
          </a:xfrm>
          <a:prstGeom prst="ellipse">
            <a:avLst/>
          </a:prstGeom>
          <a:solidFill>
            <a:srgbClr val="2A4D8F"/>
          </a:solidFill>
          <a:ln/>
        </p:spPr>
      </p:sp>
      <p:sp>
        <p:nvSpPr>
          <p:cNvPr id="8" name="Text 6"/>
          <p:cNvSpPr/>
          <p:nvPr/>
        </p:nvSpPr>
        <p:spPr>
          <a:xfrm>
            <a:off x="704088" y="157276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a:t>
            </a:r>
            <a:endParaRPr lang="en-US" sz="1700" dirty="0"/>
          </a:p>
        </p:txBody>
      </p:sp>
      <p:sp>
        <p:nvSpPr>
          <p:cNvPr id="9" name="Text 7"/>
          <p:cNvSpPr/>
          <p:nvPr/>
        </p:nvSpPr>
        <p:spPr>
          <a:xfrm>
            <a:off x="704088" y="2103120"/>
            <a:ext cx="2340864" cy="45720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Foundations</a:t>
            </a:r>
            <a:endParaRPr lang="en-US" sz="1500" dirty="0"/>
          </a:p>
        </p:txBody>
      </p:sp>
      <p:sp>
        <p:nvSpPr>
          <p:cNvPr id="10" name="Text 8"/>
          <p:cNvSpPr/>
          <p:nvPr/>
        </p:nvSpPr>
        <p:spPr>
          <a:xfrm>
            <a:off x="704088" y="2542032"/>
            <a:ext cx="2340864" cy="457200"/>
          </a:xfrm>
          <a:prstGeom prst="rect">
            <a:avLst/>
          </a:prstGeom>
          <a:noFill/>
          <a:ln/>
        </p:spPr>
        <p:txBody>
          <a:bodyPr wrap="square" lIns="0" tIns="0" rIns="0" bIns="0" rtlCol="0" anchor="ctr"/>
          <a:lstStyle/>
          <a:p>
            <a:pPr indent="0" marL="0">
              <a:buNone/>
            </a:pPr>
            <a:r>
              <a:rPr lang="en-US" sz="1150" dirty="0">
                <a:solidFill>
                  <a:srgbClr val="33415C"/>
                </a:solidFill>
                <a:latin typeface="Calibri" pitchFamily="34" charset="0"/>
                <a:ea typeface="Calibri" pitchFamily="34" charset="-122"/>
                <a:cs typeface="Calibri" pitchFamily="34" charset="-120"/>
              </a:rPr>
              <a:t>Wks 1–4 · agents, prompting, the loop, LangGraph</a:t>
            </a:r>
            <a:endParaRPr lang="en-US" sz="1150" dirty="0"/>
          </a:p>
        </p:txBody>
      </p:sp>
      <p:sp>
        <p:nvSpPr>
          <p:cNvPr id="11" name="Shape 9"/>
          <p:cNvSpPr/>
          <p:nvPr/>
        </p:nvSpPr>
        <p:spPr>
          <a:xfrm>
            <a:off x="3364992" y="1371600"/>
            <a:ext cx="2743200" cy="1691640"/>
          </a:xfrm>
          <a:prstGeom prst="roundRect">
            <a:avLst>
              <a:gd name="adj" fmla="val 378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3566160" y="1572768"/>
            <a:ext cx="457200" cy="457200"/>
          </a:xfrm>
          <a:prstGeom prst="ellipse">
            <a:avLst/>
          </a:prstGeom>
          <a:solidFill>
            <a:srgbClr val="2A4D8F"/>
          </a:solidFill>
          <a:ln/>
        </p:spPr>
      </p:sp>
      <p:sp>
        <p:nvSpPr>
          <p:cNvPr id="13" name="Text 11"/>
          <p:cNvSpPr/>
          <p:nvPr/>
        </p:nvSpPr>
        <p:spPr>
          <a:xfrm>
            <a:off x="3566160" y="157276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a:t>
            </a:r>
            <a:endParaRPr lang="en-US" sz="1700" dirty="0"/>
          </a:p>
        </p:txBody>
      </p:sp>
      <p:sp>
        <p:nvSpPr>
          <p:cNvPr id="14" name="Text 12"/>
          <p:cNvSpPr/>
          <p:nvPr/>
        </p:nvSpPr>
        <p:spPr>
          <a:xfrm>
            <a:off x="3566160" y="2103120"/>
            <a:ext cx="2340864" cy="45720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Tools &amp; Protocols</a:t>
            </a:r>
            <a:endParaRPr lang="en-US" sz="1500" dirty="0"/>
          </a:p>
        </p:txBody>
      </p:sp>
      <p:sp>
        <p:nvSpPr>
          <p:cNvPr id="15" name="Text 13"/>
          <p:cNvSpPr/>
          <p:nvPr/>
        </p:nvSpPr>
        <p:spPr>
          <a:xfrm>
            <a:off x="3566160" y="2542032"/>
            <a:ext cx="2340864" cy="457200"/>
          </a:xfrm>
          <a:prstGeom prst="rect">
            <a:avLst/>
          </a:prstGeom>
          <a:noFill/>
          <a:ln/>
        </p:spPr>
        <p:txBody>
          <a:bodyPr wrap="square" lIns="0" tIns="0" rIns="0" bIns="0" rtlCol="0" anchor="ctr"/>
          <a:lstStyle/>
          <a:p>
            <a:pPr indent="0" marL="0">
              <a:buNone/>
            </a:pPr>
            <a:r>
              <a:rPr lang="en-US" sz="1150" dirty="0">
                <a:solidFill>
                  <a:srgbClr val="33415C"/>
                </a:solidFill>
                <a:latin typeface="Calibri" pitchFamily="34" charset="0"/>
                <a:ea typeface="Calibri" pitchFamily="34" charset="-122"/>
                <a:cs typeface="Calibri" pitchFamily="34" charset="-120"/>
              </a:rPr>
              <a:t>Wks 5–7 · function calling, MCP/A2A, memory &amp; RAG</a:t>
            </a:r>
            <a:endParaRPr lang="en-US" sz="1150" dirty="0"/>
          </a:p>
        </p:txBody>
      </p:sp>
      <p:sp>
        <p:nvSpPr>
          <p:cNvPr id="16" name="Shape 14"/>
          <p:cNvSpPr/>
          <p:nvPr/>
        </p:nvSpPr>
        <p:spPr>
          <a:xfrm>
            <a:off x="6227064" y="1371600"/>
            <a:ext cx="2743200" cy="1691640"/>
          </a:xfrm>
          <a:prstGeom prst="roundRect">
            <a:avLst>
              <a:gd name="adj" fmla="val 378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7" name="Shape 15"/>
          <p:cNvSpPr/>
          <p:nvPr/>
        </p:nvSpPr>
        <p:spPr>
          <a:xfrm>
            <a:off x="6428232" y="1572768"/>
            <a:ext cx="457200" cy="457200"/>
          </a:xfrm>
          <a:prstGeom prst="ellipse">
            <a:avLst/>
          </a:prstGeom>
          <a:solidFill>
            <a:srgbClr val="2A4D8F"/>
          </a:solidFill>
          <a:ln/>
        </p:spPr>
      </p:sp>
      <p:sp>
        <p:nvSpPr>
          <p:cNvPr id="18" name="Text 16"/>
          <p:cNvSpPr/>
          <p:nvPr/>
        </p:nvSpPr>
        <p:spPr>
          <a:xfrm>
            <a:off x="6428232" y="157276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3</a:t>
            </a:r>
            <a:endParaRPr lang="en-US" sz="1700" dirty="0"/>
          </a:p>
        </p:txBody>
      </p:sp>
      <p:sp>
        <p:nvSpPr>
          <p:cNvPr id="19" name="Text 17"/>
          <p:cNvSpPr/>
          <p:nvPr/>
        </p:nvSpPr>
        <p:spPr>
          <a:xfrm>
            <a:off x="6428232" y="2103120"/>
            <a:ext cx="2340864" cy="45720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Eval, Safety, Governance</a:t>
            </a:r>
            <a:endParaRPr lang="en-US" sz="1500" dirty="0"/>
          </a:p>
        </p:txBody>
      </p:sp>
      <p:sp>
        <p:nvSpPr>
          <p:cNvPr id="20" name="Text 18"/>
          <p:cNvSpPr/>
          <p:nvPr/>
        </p:nvSpPr>
        <p:spPr>
          <a:xfrm>
            <a:off x="6428232" y="2542032"/>
            <a:ext cx="2340864" cy="457200"/>
          </a:xfrm>
          <a:prstGeom prst="rect">
            <a:avLst/>
          </a:prstGeom>
          <a:noFill/>
          <a:ln/>
        </p:spPr>
        <p:txBody>
          <a:bodyPr wrap="square" lIns="0" tIns="0" rIns="0" bIns="0" rtlCol="0" anchor="ctr"/>
          <a:lstStyle/>
          <a:p>
            <a:pPr indent="0" marL="0">
              <a:buNone/>
            </a:pPr>
            <a:r>
              <a:rPr lang="en-US" sz="1150" dirty="0">
                <a:solidFill>
                  <a:srgbClr val="33415C"/>
                </a:solidFill>
                <a:latin typeface="Calibri" pitchFamily="34" charset="0"/>
                <a:ea typeface="Calibri" pitchFamily="34" charset="-122"/>
                <a:cs typeface="Calibri" pitchFamily="34" charset="-120"/>
              </a:rPr>
              <a:t>Wks 8–10 · pass^k, security, EU AI Act / NIST</a:t>
            </a:r>
            <a:endParaRPr lang="en-US" sz="1150" dirty="0"/>
          </a:p>
        </p:txBody>
      </p:sp>
      <p:sp>
        <p:nvSpPr>
          <p:cNvPr id="21" name="Shape 19"/>
          <p:cNvSpPr/>
          <p:nvPr/>
        </p:nvSpPr>
        <p:spPr>
          <a:xfrm>
            <a:off x="9089136" y="1371600"/>
            <a:ext cx="2743200" cy="1691640"/>
          </a:xfrm>
          <a:prstGeom prst="roundRect">
            <a:avLst>
              <a:gd name="adj" fmla="val 378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2" name="Shape 20"/>
          <p:cNvSpPr/>
          <p:nvPr/>
        </p:nvSpPr>
        <p:spPr>
          <a:xfrm>
            <a:off x="9290304" y="1572768"/>
            <a:ext cx="457200" cy="457200"/>
          </a:xfrm>
          <a:prstGeom prst="ellipse">
            <a:avLst/>
          </a:prstGeom>
          <a:solidFill>
            <a:srgbClr val="2A4D8F"/>
          </a:solidFill>
          <a:ln/>
        </p:spPr>
      </p:sp>
      <p:sp>
        <p:nvSpPr>
          <p:cNvPr id="23" name="Text 21"/>
          <p:cNvSpPr/>
          <p:nvPr/>
        </p:nvSpPr>
        <p:spPr>
          <a:xfrm>
            <a:off x="9290304" y="1572768"/>
            <a:ext cx="457200" cy="4572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4</a:t>
            </a:r>
            <a:endParaRPr lang="en-US" sz="1700" dirty="0"/>
          </a:p>
        </p:txBody>
      </p:sp>
      <p:sp>
        <p:nvSpPr>
          <p:cNvPr id="24" name="Text 22"/>
          <p:cNvSpPr/>
          <p:nvPr/>
        </p:nvSpPr>
        <p:spPr>
          <a:xfrm>
            <a:off x="9290304" y="2103120"/>
            <a:ext cx="2340864" cy="45720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Deployment &amp; Capstone</a:t>
            </a:r>
            <a:endParaRPr lang="en-US" sz="1500" dirty="0"/>
          </a:p>
        </p:txBody>
      </p:sp>
      <p:sp>
        <p:nvSpPr>
          <p:cNvPr id="25" name="Text 23"/>
          <p:cNvSpPr/>
          <p:nvPr/>
        </p:nvSpPr>
        <p:spPr>
          <a:xfrm>
            <a:off x="9290304" y="2542032"/>
            <a:ext cx="2340864" cy="457200"/>
          </a:xfrm>
          <a:prstGeom prst="rect">
            <a:avLst/>
          </a:prstGeom>
          <a:noFill/>
          <a:ln/>
        </p:spPr>
        <p:txBody>
          <a:bodyPr wrap="square" lIns="0" tIns="0" rIns="0" bIns="0" rtlCol="0" anchor="ctr"/>
          <a:lstStyle/>
          <a:p>
            <a:pPr indent="0" marL="0">
              <a:buNone/>
            </a:pPr>
            <a:r>
              <a:rPr lang="en-US" sz="1150" dirty="0">
                <a:solidFill>
                  <a:srgbClr val="33415C"/>
                </a:solidFill>
                <a:latin typeface="Calibri" pitchFamily="34" charset="0"/>
                <a:ea typeface="Calibri" pitchFamily="34" charset="-122"/>
                <a:cs typeface="Calibri" pitchFamily="34" charset="-120"/>
              </a:rPr>
              <a:t>Wks 11–14 · cost, commerce, studio, presentations</a:t>
            </a:r>
            <a:endParaRPr lang="en-US" sz="1150" dirty="0"/>
          </a:p>
        </p:txBody>
      </p:sp>
      <p:sp>
        <p:nvSpPr>
          <p:cNvPr id="26" name="Shape 24"/>
          <p:cNvSpPr/>
          <p:nvPr/>
        </p:nvSpPr>
        <p:spPr>
          <a:xfrm>
            <a:off x="502920" y="3383280"/>
            <a:ext cx="11183112" cy="1417320"/>
          </a:xfrm>
          <a:prstGeom prst="roundRect">
            <a:avLst>
              <a:gd name="adj" fmla="val 4516"/>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7" name="Text 25"/>
          <p:cNvSpPr/>
          <p:nvPr/>
        </p:nvSpPr>
        <p:spPr>
          <a:xfrm>
            <a:off x="731520" y="3520440"/>
            <a:ext cx="1005840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Two ways you'll build — both free</a:t>
            </a:r>
            <a:endParaRPr lang="en-US" sz="1500" dirty="0"/>
          </a:p>
        </p:txBody>
      </p:sp>
      <p:sp>
        <p:nvSpPr>
          <p:cNvPr id="28" name="Text 26"/>
          <p:cNvSpPr/>
          <p:nvPr/>
        </p:nvSpPr>
        <p:spPr>
          <a:xfrm>
            <a:off x="731520" y="3886200"/>
            <a:ext cx="10607040" cy="868680"/>
          </a:xfrm>
          <a:prstGeom prst="rect">
            <a:avLst/>
          </a:prstGeom>
          <a:noFill/>
          <a:ln/>
        </p:spPr>
        <p:txBody>
          <a:bodyPr wrap="square" lIns="0" tIns="0" rIns="0" bIns="0" rtlCol="0" anchor="ctr"/>
          <a:lstStyle/>
          <a:p>
            <a:pPr indent="0" marL="0">
              <a:lnSpc>
                <a:spcPct val="105000"/>
              </a:lnSpc>
              <a:buNone/>
            </a:pPr>
            <a:r>
              <a:rPr lang="en-US" sz="1300" b="1" dirty="0">
                <a:solidFill>
                  <a:srgbClr val="2A4D8F"/>
                </a:solidFill>
                <a:latin typeface="Calibri" pitchFamily="34" charset="0"/>
                <a:ea typeface="Calibri" pitchFamily="34" charset="-122"/>
                <a:cs typeface="Calibri" pitchFamily="34" charset="-120"/>
              </a:rPr>
              <a:t>Code path:  </a:t>
            </a:r>
            <a:pPr indent="0" marL="0">
              <a:lnSpc>
                <a:spcPct val="105000"/>
              </a:lnSpc>
              <a:buNone/>
            </a:pPr>
            <a:r>
              <a:rPr lang="en-US" sz="1300" dirty="0">
                <a:solidFill>
                  <a:srgbClr val="33415C"/>
                </a:solidFill>
                <a:latin typeface="Calibri" pitchFamily="34" charset="0"/>
                <a:ea typeface="Calibri" pitchFamily="34" charset="-122"/>
                <a:cs typeface="Calibri" pitchFamily="34" charset="-120"/>
              </a:rPr>
              <a:t>LangGraph on the Google Gemini free tier — you own the loop.</a:t>
            </a:r>
            <a:endParaRPr lang="en-US" sz="1300" dirty="0"/>
          </a:p>
          <a:p>
            <a:pPr indent="0" marL="0">
              <a:lnSpc>
                <a:spcPct val="105000"/>
              </a:lnSpc>
              <a:buNone/>
            </a:pPr>
            <a:r>
              <a:rPr lang="en-US" sz="1300" b="1" dirty="0">
                <a:solidFill>
                  <a:srgbClr val="2A4D8F"/>
                </a:solidFill>
                <a:latin typeface="Calibri" pitchFamily="34" charset="0"/>
                <a:ea typeface="Calibri" pitchFamily="34" charset="-122"/>
                <a:cs typeface="Calibri" pitchFamily="34" charset="-120"/>
              </a:rPr>
              <a:t>Coding assistant:  </a:t>
            </a:r>
            <a:pPr indent="0" marL="0">
              <a:lnSpc>
                <a:spcPct val="105000"/>
              </a:lnSpc>
              <a:buNone/>
            </a:pPr>
            <a:r>
              <a:rPr lang="en-US" sz="1300" dirty="0">
                <a:solidFill>
                  <a:srgbClr val="33415C"/>
                </a:solidFill>
                <a:latin typeface="Calibri" pitchFamily="34" charset="0"/>
                <a:ea typeface="Calibri" pitchFamily="34" charset="-122"/>
                <a:cs typeface="Calibri" pitchFamily="34" charset="-120"/>
              </a:rPr>
              <a:t>GitHub Copilot (free plan has agent mode) — the productivity job skill.</a:t>
            </a:r>
            <a:endParaRPr lang="en-US" sz="1300" dirty="0"/>
          </a:p>
          <a:p>
            <a:pPr indent="0" marL="0">
              <a:lnSpc>
                <a:spcPct val="105000"/>
              </a:lnSpc>
              <a:buNone/>
            </a:pPr>
            <a:r>
              <a:rPr lang="en-US" sz="1300" b="1" dirty="0">
                <a:solidFill>
                  <a:srgbClr val="2A4D8F"/>
                </a:solidFill>
                <a:latin typeface="Calibri" pitchFamily="34" charset="0"/>
                <a:ea typeface="Calibri" pitchFamily="34" charset="-122"/>
                <a:cs typeface="Calibri" pitchFamily="34" charset="-120"/>
              </a:rPr>
              <a:t>Capstone:  </a:t>
            </a:r>
            <a:pPr indent="0" marL="0">
              <a:lnSpc>
                <a:spcPct val="105000"/>
              </a:lnSpc>
              <a:buNone/>
            </a:pPr>
            <a:r>
              <a:rPr lang="en-US" sz="1300" dirty="0">
                <a:solidFill>
                  <a:srgbClr val="33415C"/>
                </a:solidFill>
                <a:latin typeface="Calibri" pitchFamily="34" charset="0"/>
                <a:ea typeface="Calibri" pitchFamily="34" charset="-122"/>
                <a:cs typeface="Calibri" pitchFamily="34" charset="-120"/>
              </a:rPr>
              <a:t>one real agent you design, build, and evaluate — with a 10-case eval harness.</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3 · FROM THE READING</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Anthropic: "Building Effective Agents"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25</a:t>
            </a:r>
            <a:endParaRPr lang="en-US" sz="900" dirty="0"/>
          </a:p>
        </p:txBody>
      </p:sp>
      <p:sp>
        <p:nvSpPr>
          <p:cNvPr id="6" name="Shape 4"/>
          <p:cNvSpPr/>
          <p:nvPr/>
        </p:nvSpPr>
        <p:spPr>
          <a:xfrm>
            <a:off x="502920" y="1508760"/>
            <a:ext cx="5486400" cy="2331720"/>
          </a:xfrm>
          <a:prstGeom prst="roundRect">
            <a:avLst>
              <a:gd name="adj" fmla="val 2745"/>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45920"/>
            <a:ext cx="5029200" cy="411480"/>
          </a:xfrm>
          <a:prstGeom prst="rect">
            <a:avLst/>
          </a:prstGeom>
          <a:noFill/>
          <a:ln/>
        </p:spPr>
        <p:txBody>
          <a:bodyPr wrap="square" lIns="0" tIns="0" rIns="0" bIns="0" rtlCol="0" anchor="ctr"/>
          <a:lstStyle/>
          <a:p>
            <a:pPr indent="0" marL="0">
              <a:buNone/>
            </a:pPr>
            <a:r>
              <a:rPr lang="en-US" sz="1800" b="1" dirty="0">
                <a:solidFill>
                  <a:srgbClr val="2A4D8F"/>
                </a:solidFill>
                <a:latin typeface="Cambria" pitchFamily="34" charset="0"/>
                <a:ea typeface="Cambria" pitchFamily="34" charset="-122"/>
                <a:cs typeface="Cambria" pitchFamily="34" charset="-120"/>
              </a:rPr>
              <a:t>Workflows</a:t>
            </a:r>
            <a:endParaRPr lang="en-US" sz="1800" dirty="0"/>
          </a:p>
        </p:txBody>
      </p:sp>
      <p:sp>
        <p:nvSpPr>
          <p:cNvPr id="8" name="Text 6"/>
          <p:cNvSpPr/>
          <p:nvPr/>
        </p:nvSpPr>
        <p:spPr>
          <a:xfrm>
            <a:off x="731520" y="2103120"/>
            <a:ext cx="5029200" cy="1645920"/>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LLMs and tools orchestrated through predefined code paths. Predictable, testable, cheap.</a:t>
            </a:r>
            <a:endParaRPr lang="en-US" sz="1500" dirty="0"/>
          </a:p>
        </p:txBody>
      </p:sp>
      <p:sp>
        <p:nvSpPr>
          <p:cNvPr id="9" name="Shape 7"/>
          <p:cNvSpPr/>
          <p:nvPr/>
        </p:nvSpPr>
        <p:spPr>
          <a:xfrm>
            <a:off x="6199632" y="1508760"/>
            <a:ext cx="5486400" cy="2331720"/>
          </a:xfrm>
          <a:prstGeom prst="roundRect">
            <a:avLst>
              <a:gd name="adj" fmla="val 2745"/>
            </a:avLst>
          </a:prstGeom>
          <a:solidFill>
            <a:srgbClr val="FBF1D8"/>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6428232" y="1645920"/>
            <a:ext cx="5029200" cy="411480"/>
          </a:xfrm>
          <a:prstGeom prst="rect">
            <a:avLst/>
          </a:prstGeom>
          <a:noFill/>
          <a:ln/>
        </p:spPr>
        <p:txBody>
          <a:bodyPr wrap="square" lIns="0" tIns="0" rIns="0" bIns="0" rtlCol="0" anchor="ctr"/>
          <a:lstStyle/>
          <a:p>
            <a:pPr indent="0" marL="0">
              <a:buNone/>
            </a:pPr>
            <a:r>
              <a:rPr lang="en-US" sz="1800" b="1" dirty="0">
                <a:solidFill>
                  <a:srgbClr val="9A7420"/>
                </a:solidFill>
                <a:latin typeface="Cambria" pitchFamily="34" charset="0"/>
                <a:ea typeface="Cambria" pitchFamily="34" charset="-122"/>
                <a:cs typeface="Cambria" pitchFamily="34" charset="-120"/>
              </a:rPr>
              <a:t>Agents</a:t>
            </a:r>
            <a:endParaRPr lang="en-US" sz="1800" dirty="0"/>
          </a:p>
        </p:txBody>
      </p:sp>
      <p:sp>
        <p:nvSpPr>
          <p:cNvPr id="11" name="Text 9"/>
          <p:cNvSpPr/>
          <p:nvPr/>
        </p:nvSpPr>
        <p:spPr>
          <a:xfrm>
            <a:off x="6428232" y="2103120"/>
            <a:ext cx="5029200" cy="1645920"/>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Systems where the LLM dynamically directs its own process and tool use. Flexible, open-ended.</a:t>
            </a:r>
            <a:endParaRPr lang="en-US" sz="1500" dirty="0"/>
          </a:p>
        </p:txBody>
      </p:sp>
      <p:sp>
        <p:nvSpPr>
          <p:cNvPr id="12" name="Shape 10"/>
          <p:cNvSpPr/>
          <p:nvPr/>
        </p:nvSpPr>
        <p:spPr>
          <a:xfrm>
            <a:off x="502920" y="4023360"/>
            <a:ext cx="11183112" cy="1508760"/>
          </a:xfrm>
          <a:prstGeom prst="roundRect">
            <a:avLst>
              <a:gd name="adj" fmla="val 3636"/>
            </a:avLst>
          </a:prstGeom>
          <a:solidFill>
            <a:srgbClr val="1B2A4A"/>
          </a:solidFill>
          <a:ln/>
        </p:spPr>
      </p:sp>
      <p:sp>
        <p:nvSpPr>
          <p:cNvPr id="13" name="Text 11"/>
          <p:cNvSpPr/>
          <p:nvPr/>
        </p:nvSpPr>
        <p:spPr>
          <a:xfrm>
            <a:off x="777240" y="4160520"/>
            <a:ext cx="10607040" cy="365760"/>
          </a:xfrm>
          <a:prstGeom prst="rect">
            <a:avLst/>
          </a:prstGeom>
          <a:noFill/>
          <a:ln/>
        </p:spPr>
        <p:txBody>
          <a:bodyPr wrap="square" lIns="0" tIns="0" rIns="0" bIns="0" rtlCol="0" anchor="ctr"/>
          <a:lstStyle/>
          <a:p>
            <a:pPr indent="0" marL="0">
              <a:buNone/>
            </a:pPr>
            <a:r>
              <a:rPr lang="en-US" sz="1600" b="1" dirty="0">
                <a:solidFill>
                  <a:srgbClr val="E0A83B"/>
                </a:solidFill>
                <a:latin typeface="Cambria" pitchFamily="34" charset="0"/>
                <a:ea typeface="Cambria" pitchFamily="34" charset="-122"/>
                <a:cs typeface="Cambria" pitchFamily="34" charset="-120"/>
              </a:rPr>
              <a:t>Their advice — and ours</a:t>
            </a:r>
            <a:endParaRPr lang="en-US" sz="1600" dirty="0"/>
          </a:p>
        </p:txBody>
      </p:sp>
      <p:sp>
        <p:nvSpPr>
          <p:cNvPr id="14" name="Text 12"/>
          <p:cNvSpPr/>
          <p:nvPr/>
        </p:nvSpPr>
        <p:spPr>
          <a:xfrm>
            <a:off x="777240" y="4572000"/>
            <a:ext cx="10607040" cy="868680"/>
          </a:xfrm>
          <a:prstGeom prst="rect">
            <a:avLst/>
          </a:prstGeom>
          <a:noFill/>
          <a:ln/>
        </p:spPr>
        <p:txBody>
          <a:bodyPr wrap="square" lIns="0" tIns="0" rIns="0" bIns="0" rtlCol="0" anchor="ctr"/>
          <a:lstStyle/>
          <a:p>
            <a:pPr indent="0" marL="0">
              <a:buNone/>
            </a:pPr>
            <a:r>
              <a:rPr lang="en-US" sz="1400" dirty="0">
                <a:solidFill>
                  <a:srgbClr val="FFFFFF"/>
                </a:solidFill>
                <a:latin typeface="Calibri" pitchFamily="34" charset="0"/>
                <a:ea typeface="Calibri" pitchFamily="34" charset="-122"/>
                <a:cs typeface="Calibri" pitchFamily="34" charset="-120"/>
              </a:rPr>
              <a:t>"Find the simplest solution possible, and only increase complexity when needed." Many "agent" problems are solved better and more cheaply by a single LLM call or a fixed workflow. Reach for a full agent only when the task genuinely needs the model to decide its own path.</a:t>
            </a:r>
            <a:endParaRPr lang="en-US" sz="1400" dirty="0"/>
          </a:p>
        </p:txBody>
      </p:sp>
      <p:sp>
        <p:nvSpPr>
          <p:cNvPr id="15" name="Text 13"/>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Anthropic (2024). Building Effective Agents. Anthropic Engineering. Assigned reading — cited, not reproduced.</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3 · BEFORE YOU REACH FOR AN AGENT</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Five workflow patterns that aren't agents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26</a:t>
            </a:r>
            <a:endParaRPr lang="en-US" sz="900" dirty="0"/>
          </a:p>
        </p:txBody>
      </p:sp>
      <p:sp>
        <p:nvSpPr>
          <p:cNvPr id="6" name="Shape 4"/>
          <p:cNvSpPr/>
          <p:nvPr/>
        </p:nvSpPr>
        <p:spPr>
          <a:xfrm>
            <a:off x="502920" y="1463040"/>
            <a:ext cx="5486400" cy="1234440"/>
          </a:xfrm>
          <a:prstGeom prst="roundRect">
            <a:avLst>
              <a:gd name="adj" fmla="val 518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31520" y="1847088"/>
            <a:ext cx="457200" cy="457200"/>
          </a:xfrm>
          <a:prstGeom prst="ellipse">
            <a:avLst/>
          </a:prstGeom>
          <a:solidFill>
            <a:srgbClr val="2A4D8F"/>
          </a:solidFill>
          <a:ln/>
        </p:spPr>
      </p:sp>
      <p:sp>
        <p:nvSpPr>
          <p:cNvPr id="8" name="Text 6"/>
          <p:cNvSpPr/>
          <p:nvPr/>
        </p:nvSpPr>
        <p:spPr>
          <a:xfrm>
            <a:off x="731520" y="184708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344168" y="1591056"/>
            <a:ext cx="4572000" cy="365760"/>
          </a:xfrm>
          <a:prstGeom prst="rect">
            <a:avLst/>
          </a:prstGeom>
          <a:noFill/>
          <a:ln/>
        </p:spPr>
        <p:txBody>
          <a:bodyPr wrap="square" lIns="0" tIns="0" rIns="0" bIns="0" rtlCol="0" anchor="ctr"/>
          <a:lstStyle/>
          <a:p>
            <a:pPr indent="0" marL="0">
              <a:buNone/>
            </a:pPr>
            <a:r>
              <a:rPr lang="en-US" sz="1550" b="1" dirty="0">
                <a:solidFill>
                  <a:srgbClr val="1B2A4A"/>
                </a:solidFill>
                <a:latin typeface="Cambria" pitchFamily="34" charset="0"/>
                <a:ea typeface="Cambria" pitchFamily="34" charset="-122"/>
                <a:cs typeface="Cambria" pitchFamily="34" charset="-120"/>
              </a:rPr>
              <a:t>Prompt chaining</a:t>
            </a:r>
            <a:endParaRPr lang="en-US" sz="1550" dirty="0"/>
          </a:p>
        </p:txBody>
      </p:sp>
      <p:sp>
        <p:nvSpPr>
          <p:cNvPr id="10" name="Text 8"/>
          <p:cNvSpPr/>
          <p:nvPr/>
        </p:nvSpPr>
        <p:spPr>
          <a:xfrm>
            <a:off x="1344168" y="1938528"/>
            <a:ext cx="4572000" cy="50292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Break a task into fixed steps; each LLM call feeds the next.</a:t>
            </a:r>
            <a:endParaRPr lang="en-US" sz="1250" dirty="0"/>
          </a:p>
        </p:txBody>
      </p:sp>
      <p:sp>
        <p:nvSpPr>
          <p:cNvPr id="11" name="Text 9"/>
          <p:cNvSpPr/>
          <p:nvPr/>
        </p:nvSpPr>
        <p:spPr>
          <a:xfrm>
            <a:off x="1344168" y="2377440"/>
            <a:ext cx="4572000" cy="274320"/>
          </a:xfrm>
          <a:prstGeom prst="rect">
            <a:avLst/>
          </a:prstGeom>
          <a:noFill/>
          <a:ln/>
        </p:spPr>
        <p:txBody>
          <a:bodyPr wrap="square" lIns="0" tIns="0" rIns="0" bIns="0" rtlCol="0" anchor="ctr"/>
          <a:lstStyle/>
          <a:p>
            <a:pPr indent="0" marL="0">
              <a:buNone/>
            </a:pPr>
            <a:r>
              <a:rPr lang="en-US" sz="1150" i="1" dirty="0">
                <a:solidFill>
                  <a:srgbClr val="3C8DAD"/>
                </a:solidFill>
                <a:latin typeface="Calibri" pitchFamily="34" charset="0"/>
                <a:ea typeface="Calibri" pitchFamily="34" charset="-122"/>
                <a:cs typeface="Calibri" pitchFamily="34" charset="-120"/>
              </a:rPr>
              <a:t>e.g. Outline → draft → polish</a:t>
            </a:r>
            <a:endParaRPr lang="en-US" sz="1150" dirty="0"/>
          </a:p>
        </p:txBody>
      </p:sp>
      <p:sp>
        <p:nvSpPr>
          <p:cNvPr id="12" name="Shape 10"/>
          <p:cNvSpPr/>
          <p:nvPr/>
        </p:nvSpPr>
        <p:spPr>
          <a:xfrm>
            <a:off x="502920" y="2834640"/>
            <a:ext cx="5486400" cy="1234440"/>
          </a:xfrm>
          <a:prstGeom prst="roundRect">
            <a:avLst>
              <a:gd name="adj" fmla="val 518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Shape 11"/>
          <p:cNvSpPr/>
          <p:nvPr/>
        </p:nvSpPr>
        <p:spPr>
          <a:xfrm>
            <a:off x="731520" y="3218688"/>
            <a:ext cx="457200" cy="457200"/>
          </a:xfrm>
          <a:prstGeom prst="ellipse">
            <a:avLst/>
          </a:prstGeom>
          <a:solidFill>
            <a:srgbClr val="2A4D8F"/>
          </a:solidFill>
          <a:ln/>
        </p:spPr>
      </p:sp>
      <p:sp>
        <p:nvSpPr>
          <p:cNvPr id="14" name="Text 12"/>
          <p:cNvSpPr/>
          <p:nvPr/>
        </p:nvSpPr>
        <p:spPr>
          <a:xfrm>
            <a:off x="731520" y="321868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5" name="Text 13"/>
          <p:cNvSpPr/>
          <p:nvPr/>
        </p:nvSpPr>
        <p:spPr>
          <a:xfrm>
            <a:off x="1344168" y="2962656"/>
            <a:ext cx="4572000" cy="365760"/>
          </a:xfrm>
          <a:prstGeom prst="rect">
            <a:avLst/>
          </a:prstGeom>
          <a:noFill/>
          <a:ln/>
        </p:spPr>
        <p:txBody>
          <a:bodyPr wrap="square" lIns="0" tIns="0" rIns="0" bIns="0" rtlCol="0" anchor="ctr"/>
          <a:lstStyle/>
          <a:p>
            <a:pPr indent="0" marL="0">
              <a:buNone/>
            </a:pPr>
            <a:r>
              <a:rPr lang="en-US" sz="1550" b="1" dirty="0">
                <a:solidFill>
                  <a:srgbClr val="1B2A4A"/>
                </a:solidFill>
                <a:latin typeface="Cambria" pitchFamily="34" charset="0"/>
                <a:ea typeface="Cambria" pitchFamily="34" charset="-122"/>
                <a:cs typeface="Cambria" pitchFamily="34" charset="-120"/>
              </a:rPr>
              <a:t>Routing</a:t>
            </a:r>
            <a:endParaRPr lang="en-US" sz="1550" dirty="0"/>
          </a:p>
        </p:txBody>
      </p:sp>
      <p:sp>
        <p:nvSpPr>
          <p:cNvPr id="16" name="Text 14"/>
          <p:cNvSpPr/>
          <p:nvPr/>
        </p:nvSpPr>
        <p:spPr>
          <a:xfrm>
            <a:off x="1344168" y="3310128"/>
            <a:ext cx="4572000" cy="50292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Classify the input, send it to a specialized path.</a:t>
            </a:r>
            <a:endParaRPr lang="en-US" sz="1250" dirty="0"/>
          </a:p>
        </p:txBody>
      </p:sp>
      <p:sp>
        <p:nvSpPr>
          <p:cNvPr id="17" name="Text 15"/>
          <p:cNvSpPr/>
          <p:nvPr/>
        </p:nvSpPr>
        <p:spPr>
          <a:xfrm>
            <a:off x="1344168" y="3749040"/>
            <a:ext cx="4572000" cy="274320"/>
          </a:xfrm>
          <a:prstGeom prst="rect">
            <a:avLst/>
          </a:prstGeom>
          <a:noFill/>
          <a:ln/>
        </p:spPr>
        <p:txBody>
          <a:bodyPr wrap="square" lIns="0" tIns="0" rIns="0" bIns="0" rtlCol="0" anchor="ctr"/>
          <a:lstStyle/>
          <a:p>
            <a:pPr indent="0" marL="0">
              <a:buNone/>
            </a:pPr>
            <a:r>
              <a:rPr lang="en-US" sz="1150" i="1" dirty="0">
                <a:solidFill>
                  <a:srgbClr val="3C8DAD"/>
                </a:solidFill>
                <a:latin typeface="Calibri" pitchFamily="34" charset="0"/>
                <a:ea typeface="Calibri" pitchFamily="34" charset="-122"/>
                <a:cs typeface="Calibri" pitchFamily="34" charset="-120"/>
              </a:rPr>
              <a:t>e.g. Triage a support ticket by type</a:t>
            </a:r>
            <a:endParaRPr lang="en-US" sz="1150" dirty="0"/>
          </a:p>
        </p:txBody>
      </p:sp>
      <p:sp>
        <p:nvSpPr>
          <p:cNvPr id="18" name="Shape 16"/>
          <p:cNvSpPr/>
          <p:nvPr/>
        </p:nvSpPr>
        <p:spPr>
          <a:xfrm>
            <a:off x="502920" y="4206240"/>
            <a:ext cx="5486400" cy="1234440"/>
          </a:xfrm>
          <a:prstGeom prst="roundRect">
            <a:avLst>
              <a:gd name="adj" fmla="val 518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731520" y="4590288"/>
            <a:ext cx="457200" cy="457200"/>
          </a:xfrm>
          <a:prstGeom prst="ellipse">
            <a:avLst/>
          </a:prstGeom>
          <a:solidFill>
            <a:srgbClr val="2A4D8F"/>
          </a:solidFill>
          <a:ln/>
        </p:spPr>
      </p:sp>
      <p:sp>
        <p:nvSpPr>
          <p:cNvPr id="20" name="Text 18"/>
          <p:cNvSpPr/>
          <p:nvPr/>
        </p:nvSpPr>
        <p:spPr>
          <a:xfrm>
            <a:off x="731520" y="459028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21" name="Text 19"/>
          <p:cNvSpPr/>
          <p:nvPr/>
        </p:nvSpPr>
        <p:spPr>
          <a:xfrm>
            <a:off x="1344168" y="4334256"/>
            <a:ext cx="4572000" cy="365760"/>
          </a:xfrm>
          <a:prstGeom prst="rect">
            <a:avLst/>
          </a:prstGeom>
          <a:noFill/>
          <a:ln/>
        </p:spPr>
        <p:txBody>
          <a:bodyPr wrap="square" lIns="0" tIns="0" rIns="0" bIns="0" rtlCol="0" anchor="ctr"/>
          <a:lstStyle/>
          <a:p>
            <a:pPr indent="0" marL="0">
              <a:buNone/>
            </a:pPr>
            <a:r>
              <a:rPr lang="en-US" sz="1550" b="1" dirty="0">
                <a:solidFill>
                  <a:srgbClr val="1B2A4A"/>
                </a:solidFill>
                <a:latin typeface="Cambria" pitchFamily="34" charset="0"/>
                <a:ea typeface="Cambria" pitchFamily="34" charset="-122"/>
                <a:cs typeface="Cambria" pitchFamily="34" charset="-120"/>
              </a:rPr>
              <a:t>Parallelization</a:t>
            </a:r>
            <a:endParaRPr lang="en-US" sz="1550" dirty="0"/>
          </a:p>
        </p:txBody>
      </p:sp>
      <p:sp>
        <p:nvSpPr>
          <p:cNvPr id="22" name="Text 20"/>
          <p:cNvSpPr/>
          <p:nvPr/>
        </p:nvSpPr>
        <p:spPr>
          <a:xfrm>
            <a:off x="1344168" y="4681728"/>
            <a:ext cx="4572000" cy="50292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Run subtasks at once, then aggregate or vote.</a:t>
            </a:r>
            <a:endParaRPr lang="en-US" sz="1250" dirty="0"/>
          </a:p>
        </p:txBody>
      </p:sp>
      <p:sp>
        <p:nvSpPr>
          <p:cNvPr id="23" name="Text 21"/>
          <p:cNvSpPr/>
          <p:nvPr/>
        </p:nvSpPr>
        <p:spPr>
          <a:xfrm>
            <a:off x="1344168" y="5120640"/>
            <a:ext cx="4572000" cy="274320"/>
          </a:xfrm>
          <a:prstGeom prst="rect">
            <a:avLst/>
          </a:prstGeom>
          <a:noFill/>
          <a:ln/>
        </p:spPr>
        <p:txBody>
          <a:bodyPr wrap="square" lIns="0" tIns="0" rIns="0" bIns="0" rtlCol="0" anchor="ctr"/>
          <a:lstStyle/>
          <a:p>
            <a:pPr indent="0" marL="0">
              <a:buNone/>
            </a:pPr>
            <a:r>
              <a:rPr lang="en-US" sz="1150" i="1" dirty="0">
                <a:solidFill>
                  <a:srgbClr val="3C8DAD"/>
                </a:solidFill>
                <a:latin typeface="Calibri" pitchFamily="34" charset="0"/>
                <a:ea typeface="Calibri" pitchFamily="34" charset="-122"/>
                <a:cs typeface="Calibri" pitchFamily="34" charset="-120"/>
              </a:rPr>
              <a:t>e.g. Three graders → majority</a:t>
            </a:r>
            <a:endParaRPr lang="en-US" sz="1150" dirty="0"/>
          </a:p>
        </p:txBody>
      </p:sp>
      <p:sp>
        <p:nvSpPr>
          <p:cNvPr id="24" name="Shape 22"/>
          <p:cNvSpPr/>
          <p:nvPr/>
        </p:nvSpPr>
        <p:spPr>
          <a:xfrm>
            <a:off x="6199632" y="1463040"/>
            <a:ext cx="5486400" cy="1234440"/>
          </a:xfrm>
          <a:prstGeom prst="roundRect">
            <a:avLst>
              <a:gd name="adj" fmla="val 518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5" name="Shape 23"/>
          <p:cNvSpPr/>
          <p:nvPr/>
        </p:nvSpPr>
        <p:spPr>
          <a:xfrm>
            <a:off x="6428232" y="1847088"/>
            <a:ext cx="457200" cy="457200"/>
          </a:xfrm>
          <a:prstGeom prst="ellipse">
            <a:avLst/>
          </a:prstGeom>
          <a:solidFill>
            <a:srgbClr val="2A4D8F"/>
          </a:solidFill>
          <a:ln/>
        </p:spPr>
      </p:sp>
      <p:sp>
        <p:nvSpPr>
          <p:cNvPr id="26" name="Text 24"/>
          <p:cNvSpPr/>
          <p:nvPr/>
        </p:nvSpPr>
        <p:spPr>
          <a:xfrm>
            <a:off x="6428232" y="184708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7" name="Text 25"/>
          <p:cNvSpPr/>
          <p:nvPr/>
        </p:nvSpPr>
        <p:spPr>
          <a:xfrm>
            <a:off x="7040880" y="1591056"/>
            <a:ext cx="4572000" cy="365760"/>
          </a:xfrm>
          <a:prstGeom prst="rect">
            <a:avLst/>
          </a:prstGeom>
          <a:noFill/>
          <a:ln/>
        </p:spPr>
        <p:txBody>
          <a:bodyPr wrap="square" lIns="0" tIns="0" rIns="0" bIns="0" rtlCol="0" anchor="ctr"/>
          <a:lstStyle/>
          <a:p>
            <a:pPr indent="0" marL="0">
              <a:buNone/>
            </a:pPr>
            <a:r>
              <a:rPr lang="en-US" sz="1550" b="1" dirty="0">
                <a:solidFill>
                  <a:srgbClr val="1B2A4A"/>
                </a:solidFill>
                <a:latin typeface="Cambria" pitchFamily="34" charset="0"/>
                <a:ea typeface="Cambria" pitchFamily="34" charset="-122"/>
                <a:cs typeface="Cambria" pitchFamily="34" charset="-120"/>
              </a:rPr>
              <a:t>Orchestrator–worker</a:t>
            </a:r>
            <a:endParaRPr lang="en-US" sz="1550" dirty="0"/>
          </a:p>
        </p:txBody>
      </p:sp>
      <p:sp>
        <p:nvSpPr>
          <p:cNvPr id="28" name="Text 26"/>
          <p:cNvSpPr/>
          <p:nvPr/>
        </p:nvSpPr>
        <p:spPr>
          <a:xfrm>
            <a:off x="7040880" y="1938528"/>
            <a:ext cx="4572000" cy="50292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A lead LLM splits work to worker LLMs, then merges.</a:t>
            </a:r>
            <a:endParaRPr lang="en-US" sz="1250" dirty="0"/>
          </a:p>
        </p:txBody>
      </p:sp>
      <p:sp>
        <p:nvSpPr>
          <p:cNvPr id="29" name="Text 27"/>
          <p:cNvSpPr/>
          <p:nvPr/>
        </p:nvSpPr>
        <p:spPr>
          <a:xfrm>
            <a:off x="7040880" y="2377440"/>
            <a:ext cx="4572000" cy="274320"/>
          </a:xfrm>
          <a:prstGeom prst="rect">
            <a:avLst/>
          </a:prstGeom>
          <a:noFill/>
          <a:ln/>
        </p:spPr>
        <p:txBody>
          <a:bodyPr wrap="square" lIns="0" tIns="0" rIns="0" bIns="0" rtlCol="0" anchor="ctr"/>
          <a:lstStyle/>
          <a:p>
            <a:pPr indent="0" marL="0">
              <a:buNone/>
            </a:pPr>
            <a:r>
              <a:rPr lang="en-US" sz="1150" i="1" dirty="0">
                <a:solidFill>
                  <a:srgbClr val="3C8DAD"/>
                </a:solidFill>
                <a:latin typeface="Calibri" pitchFamily="34" charset="0"/>
                <a:ea typeface="Calibri" pitchFamily="34" charset="-122"/>
                <a:cs typeface="Calibri" pitchFamily="34" charset="-120"/>
              </a:rPr>
              <a:t>e.g. Research many sources, synthesize</a:t>
            </a:r>
            <a:endParaRPr lang="en-US" sz="1150" dirty="0"/>
          </a:p>
        </p:txBody>
      </p:sp>
      <p:sp>
        <p:nvSpPr>
          <p:cNvPr id="30" name="Shape 28"/>
          <p:cNvSpPr/>
          <p:nvPr/>
        </p:nvSpPr>
        <p:spPr>
          <a:xfrm>
            <a:off x="6199632" y="2834640"/>
            <a:ext cx="5486400" cy="1234440"/>
          </a:xfrm>
          <a:prstGeom prst="roundRect">
            <a:avLst>
              <a:gd name="adj" fmla="val 518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1" name="Shape 29"/>
          <p:cNvSpPr/>
          <p:nvPr/>
        </p:nvSpPr>
        <p:spPr>
          <a:xfrm>
            <a:off x="6428232" y="3218688"/>
            <a:ext cx="457200" cy="457200"/>
          </a:xfrm>
          <a:prstGeom prst="ellipse">
            <a:avLst/>
          </a:prstGeom>
          <a:solidFill>
            <a:srgbClr val="2A4D8F"/>
          </a:solidFill>
          <a:ln/>
        </p:spPr>
      </p:sp>
      <p:sp>
        <p:nvSpPr>
          <p:cNvPr id="32" name="Text 30"/>
          <p:cNvSpPr/>
          <p:nvPr/>
        </p:nvSpPr>
        <p:spPr>
          <a:xfrm>
            <a:off x="6428232" y="3218688"/>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33" name="Text 31"/>
          <p:cNvSpPr/>
          <p:nvPr/>
        </p:nvSpPr>
        <p:spPr>
          <a:xfrm>
            <a:off x="7040880" y="2962656"/>
            <a:ext cx="4572000" cy="365760"/>
          </a:xfrm>
          <a:prstGeom prst="rect">
            <a:avLst/>
          </a:prstGeom>
          <a:noFill/>
          <a:ln/>
        </p:spPr>
        <p:txBody>
          <a:bodyPr wrap="square" lIns="0" tIns="0" rIns="0" bIns="0" rtlCol="0" anchor="ctr"/>
          <a:lstStyle/>
          <a:p>
            <a:pPr indent="0" marL="0">
              <a:buNone/>
            </a:pPr>
            <a:r>
              <a:rPr lang="en-US" sz="1550" b="1" dirty="0">
                <a:solidFill>
                  <a:srgbClr val="1B2A4A"/>
                </a:solidFill>
                <a:latin typeface="Cambria" pitchFamily="34" charset="0"/>
                <a:ea typeface="Cambria" pitchFamily="34" charset="-122"/>
                <a:cs typeface="Cambria" pitchFamily="34" charset="-120"/>
              </a:rPr>
              <a:t>Evaluator–optimizer</a:t>
            </a:r>
            <a:endParaRPr lang="en-US" sz="1550" dirty="0"/>
          </a:p>
        </p:txBody>
      </p:sp>
      <p:sp>
        <p:nvSpPr>
          <p:cNvPr id="34" name="Text 32"/>
          <p:cNvSpPr/>
          <p:nvPr/>
        </p:nvSpPr>
        <p:spPr>
          <a:xfrm>
            <a:off x="7040880" y="3310128"/>
            <a:ext cx="4572000" cy="502920"/>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One LLM drafts, another critiques; loop a fixed number of times.</a:t>
            </a:r>
            <a:endParaRPr lang="en-US" sz="1250" dirty="0"/>
          </a:p>
        </p:txBody>
      </p:sp>
      <p:sp>
        <p:nvSpPr>
          <p:cNvPr id="35" name="Text 33"/>
          <p:cNvSpPr/>
          <p:nvPr/>
        </p:nvSpPr>
        <p:spPr>
          <a:xfrm>
            <a:off x="7040880" y="3749040"/>
            <a:ext cx="4572000" cy="274320"/>
          </a:xfrm>
          <a:prstGeom prst="rect">
            <a:avLst/>
          </a:prstGeom>
          <a:noFill/>
          <a:ln/>
        </p:spPr>
        <p:txBody>
          <a:bodyPr wrap="square" lIns="0" tIns="0" rIns="0" bIns="0" rtlCol="0" anchor="ctr"/>
          <a:lstStyle/>
          <a:p>
            <a:pPr indent="0" marL="0">
              <a:buNone/>
            </a:pPr>
            <a:r>
              <a:rPr lang="en-US" sz="1150" i="1" dirty="0">
                <a:solidFill>
                  <a:srgbClr val="3C8DAD"/>
                </a:solidFill>
                <a:latin typeface="Calibri" pitchFamily="34" charset="0"/>
                <a:ea typeface="Calibri" pitchFamily="34" charset="-122"/>
                <a:cs typeface="Calibri" pitchFamily="34" charset="-120"/>
              </a:rPr>
              <a:t>e.g. Draft → critique → revise ×2</a:t>
            </a:r>
            <a:endParaRPr lang="en-US" sz="1150" dirty="0"/>
          </a:p>
        </p:txBody>
      </p:sp>
      <p:sp>
        <p:nvSpPr>
          <p:cNvPr id="36" name="Shape 34"/>
          <p:cNvSpPr/>
          <p:nvPr/>
        </p:nvSpPr>
        <p:spPr>
          <a:xfrm>
            <a:off x="6199632" y="4206240"/>
            <a:ext cx="5486400" cy="1234440"/>
          </a:xfrm>
          <a:prstGeom prst="roundRect">
            <a:avLst>
              <a:gd name="adj" fmla="val 5185"/>
            </a:avLst>
          </a:prstGeom>
          <a:solidFill>
            <a:srgbClr val="E7ECF5"/>
          </a:solidFill>
          <a:ln/>
        </p:spPr>
      </p:sp>
      <p:sp>
        <p:nvSpPr>
          <p:cNvPr id="37" name="Text 35"/>
          <p:cNvSpPr/>
          <p:nvPr/>
        </p:nvSpPr>
        <p:spPr>
          <a:xfrm>
            <a:off x="6400800" y="4343400"/>
            <a:ext cx="5120640" cy="960120"/>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All five are deterministic and auditable.  </a:t>
            </a:r>
            <a:pPr indent="0" marL="0">
              <a:buNone/>
            </a:pPr>
            <a:r>
              <a:rPr lang="en-US" sz="1300" dirty="0">
                <a:solidFill>
                  <a:srgbClr val="33415C"/>
                </a:solidFill>
                <a:latin typeface="Calibri" pitchFamily="34" charset="0"/>
                <a:ea typeface="Calibri" pitchFamily="34" charset="-122"/>
                <a:cs typeface="Calibri" pitchFamily="34" charset="-120"/>
              </a:rPr>
              <a:t>The LLM never owns the control flow — you do. Master these before you build a true agent; most "agent" projects are really one of these in disguise.</a:t>
            </a:r>
            <a:endParaRPr lang="en-US" sz="1300" dirty="0"/>
          </a:p>
        </p:txBody>
      </p:sp>
      <p:sp>
        <p:nvSpPr>
          <p:cNvPr id="38" name="Text 36"/>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Patterns from Anthropic (2024), Building Effective Agents — cited, not reproduced.</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SECTION 4 · THE DIAL</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The autonomy spectrum</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Autonomy is a dial you turn — not a switch you flip.</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4 · THE DIAL</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From fixed rules to fully autonomous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28</a:t>
            </a:r>
            <a:endParaRPr lang="en-US" sz="900" dirty="0"/>
          </a:p>
        </p:txBody>
      </p:sp>
      <p:sp>
        <p:nvSpPr>
          <p:cNvPr id="6" name="Shape 4"/>
          <p:cNvSpPr/>
          <p:nvPr/>
        </p:nvSpPr>
        <p:spPr>
          <a:xfrm>
            <a:off x="548640" y="2103120"/>
            <a:ext cx="2103120" cy="1554480"/>
          </a:xfrm>
          <a:prstGeom prst="roundRect">
            <a:avLst>
              <a:gd name="adj" fmla="val 3529"/>
            </a:avLst>
          </a:prstGeom>
          <a:solidFill>
            <a:srgbClr val="6B7280"/>
          </a:solidFill>
          <a:ln/>
        </p:spPr>
      </p:sp>
      <p:sp>
        <p:nvSpPr>
          <p:cNvPr id="7" name="Text 5"/>
          <p:cNvSpPr/>
          <p:nvPr/>
        </p:nvSpPr>
        <p:spPr>
          <a:xfrm>
            <a:off x="548640" y="2286000"/>
            <a:ext cx="2103120" cy="54864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No LLM</a:t>
            </a:r>
            <a:endParaRPr lang="en-US" sz="1700" dirty="0"/>
          </a:p>
        </p:txBody>
      </p:sp>
      <p:sp>
        <p:nvSpPr>
          <p:cNvPr id="8" name="Text 6"/>
          <p:cNvSpPr/>
          <p:nvPr/>
        </p:nvSpPr>
        <p:spPr>
          <a:xfrm>
            <a:off x="658368" y="2880360"/>
            <a:ext cx="1883664" cy="685800"/>
          </a:xfrm>
          <a:prstGeom prst="rect">
            <a:avLst/>
          </a:prstGeom>
          <a:noFill/>
          <a:ln/>
        </p:spPr>
        <p:txBody>
          <a:bodyPr wrap="square" lIns="0" tIns="0" rIns="0" bIns="0" rtlCol="0" anchor="ctr"/>
          <a:lstStyle/>
          <a:p>
            <a:pPr algn="ctr" indent="0" marL="0">
              <a:buNone/>
            </a:pPr>
            <a:r>
              <a:rPr lang="en-US" sz="1250" dirty="0">
                <a:solidFill>
                  <a:srgbClr val="F4F6FA"/>
                </a:solidFill>
                <a:latin typeface="Calibri" pitchFamily="34" charset="0"/>
                <a:ea typeface="Calibri" pitchFamily="34" charset="-122"/>
                <a:cs typeface="Calibri" pitchFamily="34" charset="-120"/>
              </a:rPr>
              <a:t>If-then rules, a script</a:t>
            </a:r>
            <a:endParaRPr lang="en-US" sz="1250" dirty="0"/>
          </a:p>
        </p:txBody>
      </p:sp>
      <p:sp>
        <p:nvSpPr>
          <p:cNvPr id="9" name="Shape 7"/>
          <p:cNvSpPr/>
          <p:nvPr/>
        </p:nvSpPr>
        <p:spPr>
          <a:xfrm>
            <a:off x="2660904" y="2697480"/>
            <a:ext cx="146304" cy="365760"/>
          </a:xfrm>
          <a:prstGeom prst="rightArrow">
            <a:avLst/>
          </a:prstGeom>
          <a:solidFill>
            <a:srgbClr val="1B2A4A"/>
          </a:solidFill>
          <a:ln/>
        </p:spPr>
      </p:sp>
      <p:sp>
        <p:nvSpPr>
          <p:cNvPr id="10" name="Shape 8"/>
          <p:cNvSpPr/>
          <p:nvPr/>
        </p:nvSpPr>
        <p:spPr>
          <a:xfrm>
            <a:off x="2816352" y="2103120"/>
            <a:ext cx="2103120" cy="1554480"/>
          </a:xfrm>
          <a:prstGeom prst="roundRect">
            <a:avLst>
              <a:gd name="adj" fmla="val 3529"/>
            </a:avLst>
          </a:prstGeom>
          <a:solidFill>
            <a:srgbClr val="3C8DAD"/>
          </a:solidFill>
          <a:ln/>
        </p:spPr>
      </p:sp>
      <p:sp>
        <p:nvSpPr>
          <p:cNvPr id="11" name="Text 9"/>
          <p:cNvSpPr/>
          <p:nvPr/>
        </p:nvSpPr>
        <p:spPr>
          <a:xfrm>
            <a:off x="2816352" y="2286000"/>
            <a:ext cx="2103120" cy="54864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Single call</a:t>
            </a:r>
            <a:endParaRPr lang="en-US" sz="1700" dirty="0"/>
          </a:p>
        </p:txBody>
      </p:sp>
      <p:sp>
        <p:nvSpPr>
          <p:cNvPr id="12" name="Text 10"/>
          <p:cNvSpPr/>
          <p:nvPr/>
        </p:nvSpPr>
        <p:spPr>
          <a:xfrm>
            <a:off x="2926080" y="2880360"/>
            <a:ext cx="1883664" cy="685800"/>
          </a:xfrm>
          <a:prstGeom prst="rect">
            <a:avLst/>
          </a:prstGeom>
          <a:noFill/>
          <a:ln/>
        </p:spPr>
        <p:txBody>
          <a:bodyPr wrap="square" lIns="0" tIns="0" rIns="0" bIns="0" rtlCol="0" anchor="ctr"/>
          <a:lstStyle/>
          <a:p>
            <a:pPr algn="ctr" indent="0" marL="0">
              <a:buNone/>
            </a:pPr>
            <a:r>
              <a:rPr lang="en-US" sz="1250" dirty="0">
                <a:solidFill>
                  <a:srgbClr val="F4F6FA"/>
                </a:solidFill>
                <a:latin typeface="Calibri" pitchFamily="34" charset="0"/>
                <a:ea typeface="Calibri" pitchFamily="34" charset="-122"/>
                <a:cs typeface="Calibri" pitchFamily="34" charset="-120"/>
              </a:rPr>
              <a:t>One prompt, one answer</a:t>
            </a:r>
            <a:endParaRPr lang="en-US" sz="1250" dirty="0"/>
          </a:p>
        </p:txBody>
      </p:sp>
      <p:sp>
        <p:nvSpPr>
          <p:cNvPr id="13" name="Shape 11"/>
          <p:cNvSpPr/>
          <p:nvPr/>
        </p:nvSpPr>
        <p:spPr>
          <a:xfrm>
            <a:off x="4928616" y="2697480"/>
            <a:ext cx="146304" cy="365760"/>
          </a:xfrm>
          <a:prstGeom prst="rightArrow">
            <a:avLst/>
          </a:prstGeom>
          <a:solidFill>
            <a:srgbClr val="1B2A4A"/>
          </a:solidFill>
          <a:ln/>
        </p:spPr>
      </p:sp>
      <p:sp>
        <p:nvSpPr>
          <p:cNvPr id="14" name="Shape 12"/>
          <p:cNvSpPr/>
          <p:nvPr/>
        </p:nvSpPr>
        <p:spPr>
          <a:xfrm>
            <a:off x="5084064" y="2103120"/>
            <a:ext cx="2103120" cy="1554480"/>
          </a:xfrm>
          <a:prstGeom prst="roundRect">
            <a:avLst>
              <a:gd name="adj" fmla="val 3529"/>
            </a:avLst>
          </a:prstGeom>
          <a:solidFill>
            <a:srgbClr val="2A4D8F"/>
          </a:solidFill>
          <a:ln/>
        </p:spPr>
      </p:sp>
      <p:sp>
        <p:nvSpPr>
          <p:cNvPr id="15" name="Text 13"/>
          <p:cNvSpPr/>
          <p:nvPr/>
        </p:nvSpPr>
        <p:spPr>
          <a:xfrm>
            <a:off x="5084064" y="2286000"/>
            <a:ext cx="2103120" cy="54864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Workflow</a:t>
            </a:r>
            <a:endParaRPr lang="en-US" sz="1700" dirty="0"/>
          </a:p>
        </p:txBody>
      </p:sp>
      <p:sp>
        <p:nvSpPr>
          <p:cNvPr id="16" name="Text 14"/>
          <p:cNvSpPr/>
          <p:nvPr/>
        </p:nvSpPr>
        <p:spPr>
          <a:xfrm>
            <a:off x="5193792" y="2880360"/>
            <a:ext cx="1883664" cy="685800"/>
          </a:xfrm>
          <a:prstGeom prst="rect">
            <a:avLst/>
          </a:prstGeom>
          <a:noFill/>
          <a:ln/>
        </p:spPr>
        <p:txBody>
          <a:bodyPr wrap="square" lIns="0" tIns="0" rIns="0" bIns="0" rtlCol="0" anchor="ctr"/>
          <a:lstStyle/>
          <a:p>
            <a:pPr algn="ctr" indent="0" marL="0">
              <a:buNone/>
            </a:pPr>
            <a:r>
              <a:rPr lang="en-US" sz="1250" dirty="0">
                <a:solidFill>
                  <a:srgbClr val="F4F6FA"/>
                </a:solidFill>
                <a:latin typeface="Calibri" pitchFamily="34" charset="0"/>
                <a:ea typeface="Calibri" pitchFamily="34" charset="-122"/>
                <a:cs typeface="Calibri" pitchFamily="34" charset="-120"/>
              </a:rPr>
              <a:t>LLM steps you wired</a:t>
            </a:r>
            <a:endParaRPr lang="en-US" sz="1250" dirty="0"/>
          </a:p>
        </p:txBody>
      </p:sp>
      <p:sp>
        <p:nvSpPr>
          <p:cNvPr id="17" name="Shape 15"/>
          <p:cNvSpPr/>
          <p:nvPr/>
        </p:nvSpPr>
        <p:spPr>
          <a:xfrm>
            <a:off x="7196328" y="2697480"/>
            <a:ext cx="146304" cy="365760"/>
          </a:xfrm>
          <a:prstGeom prst="rightArrow">
            <a:avLst/>
          </a:prstGeom>
          <a:solidFill>
            <a:srgbClr val="1B2A4A"/>
          </a:solidFill>
          <a:ln/>
        </p:spPr>
      </p:sp>
      <p:sp>
        <p:nvSpPr>
          <p:cNvPr id="18" name="Shape 16"/>
          <p:cNvSpPr/>
          <p:nvPr/>
        </p:nvSpPr>
        <p:spPr>
          <a:xfrm>
            <a:off x="7351776" y="2103120"/>
            <a:ext cx="2103120" cy="1554480"/>
          </a:xfrm>
          <a:prstGeom prst="roundRect">
            <a:avLst>
              <a:gd name="adj" fmla="val 3529"/>
            </a:avLst>
          </a:prstGeom>
          <a:solidFill>
            <a:srgbClr val="E0A83B"/>
          </a:solidFill>
          <a:ln/>
        </p:spPr>
      </p:sp>
      <p:sp>
        <p:nvSpPr>
          <p:cNvPr id="19" name="Text 17"/>
          <p:cNvSpPr/>
          <p:nvPr/>
        </p:nvSpPr>
        <p:spPr>
          <a:xfrm>
            <a:off x="7351776" y="2286000"/>
            <a:ext cx="2103120" cy="54864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Agent</a:t>
            </a:r>
            <a:endParaRPr lang="en-US" sz="1700" dirty="0"/>
          </a:p>
        </p:txBody>
      </p:sp>
      <p:sp>
        <p:nvSpPr>
          <p:cNvPr id="20" name="Text 18"/>
          <p:cNvSpPr/>
          <p:nvPr/>
        </p:nvSpPr>
        <p:spPr>
          <a:xfrm>
            <a:off x="7461504" y="2880360"/>
            <a:ext cx="1883664" cy="685800"/>
          </a:xfrm>
          <a:prstGeom prst="rect">
            <a:avLst/>
          </a:prstGeom>
          <a:noFill/>
          <a:ln/>
        </p:spPr>
        <p:txBody>
          <a:bodyPr wrap="square" lIns="0" tIns="0" rIns="0" bIns="0" rtlCol="0" anchor="ctr"/>
          <a:lstStyle/>
          <a:p>
            <a:pPr algn="ctr" indent="0" marL="0">
              <a:buNone/>
            </a:pPr>
            <a:r>
              <a:rPr lang="en-US" sz="1250" dirty="0">
                <a:solidFill>
                  <a:srgbClr val="F4F6FA"/>
                </a:solidFill>
                <a:latin typeface="Calibri" pitchFamily="34" charset="0"/>
                <a:ea typeface="Calibri" pitchFamily="34" charset="-122"/>
                <a:cs typeface="Calibri" pitchFamily="34" charset="-120"/>
              </a:rPr>
              <a:t>LLM decides the steps</a:t>
            </a:r>
            <a:endParaRPr lang="en-US" sz="1250" dirty="0"/>
          </a:p>
        </p:txBody>
      </p:sp>
      <p:sp>
        <p:nvSpPr>
          <p:cNvPr id="21" name="Shape 19"/>
          <p:cNvSpPr/>
          <p:nvPr/>
        </p:nvSpPr>
        <p:spPr>
          <a:xfrm>
            <a:off x="9464040" y="2697480"/>
            <a:ext cx="146304" cy="365760"/>
          </a:xfrm>
          <a:prstGeom prst="rightArrow">
            <a:avLst/>
          </a:prstGeom>
          <a:solidFill>
            <a:srgbClr val="1B2A4A"/>
          </a:solidFill>
          <a:ln/>
        </p:spPr>
      </p:sp>
      <p:sp>
        <p:nvSpPr>
          <p:cNvPr id="22" name="Shape 20"/>
          <p:cNvSpPr/>
          <p:nvPr/>
        </p:nvSpPr>
        <p:spPr>
          <a:xfrm>
            <a:off x="9619488" y="2103120"/>
            <a:ext cx="2103120" cy="1554480"/>
          </a:xfrm>
          <a:prstGeom prst="roundRect">
            <a:avLst>
              <a:gd name="adj" fmla="val 3529"/>
            </a:avLst>
          </a:prstGeom>
          <a:solidFill>
            <a:srgbClr val="B4483C"/>
          </a:solidFill>
          <a:ln/>
        </p:spPr>
      </p:sp>
      <p:sp>
        <p:nvSpPr>
          <p:cNvPr id="23" name="Text 21"/>
          <p:cNvSpPr/>
          <p:nvPr/>
        </p:nvSpPr>
        <p:spPr>
          <a:xfrm>
            <a:off x="9619488" y="2286000"/>
            <a:ext cx="2103120" cy="548640"/>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Autonomous</a:t>
            </a:r>
            <a:endParaRPr lang="en-US" sz="1700" dirty="0"/>
          </a:p>
        </p:txBody>
      </p:sp>
      <p:sp>
        <p:nvSpPr>
          <p:cNvPr id="24" name="Text 22"/>
          <p:cNvSpPr/>
          <p:nvPr/>
        </p:nvSpPr>
        <p:spPr>
          <a:xfrm>
            <a:off x="9729216" y="2880360"/>
            <a:ext cx="1883664" cy="685800"/>
          </a:xfrm>
          <a:prstGeom prst="rect">
            <a:avLst/>
          </a:prstGeom>
          <a:noFill/>
          <a:ln/>
        </p:spPr>
        <p:txBody>
          <a:bodyPr wrap="square" lIns="0" tIns="0" rIns="0" bIns="0" rtlCol="0" anchor="ctr"/>
          <a:lstStyle/>
          <a:p>
            <a:pPr algn="ctr" indent="0" marL="0">
              <a:buNone/>
            </a:pPr>
            <a:r>
              <a:rPr lang="en-US" sz="1250" dirty="0">
                <a:solidFill>
                  <a:srgbClr val="F4F6FA"/>
                </a:solidFill>
                <a:latin typeface="Calibri" pitchFamily="34" charset="0"/>
                <a:ea typeface="Calibri" pitchFamily="34" charset="-122"/>
                <a:cs typeface="Calibri" pitchFamily="34" charset="-120"/>
              </a:rPr>
              <a:t>Acts with little oversight</a:t>
            </a:r>
            <a:endParaRPr lang="en-US" sz="1250" dirty="0"/>
          </a:p>
        </p:txBody>
      </p:sp>
      <p:sp>
        <p:nvSpPr>
          <p:cNvPr id="25" name="Shape 23"/>
          <p:cNvSpPr/>
          <p:nvPr/>
        </p:nvSpPr>
        <p:spPr>
          <a:xfrm>
            <a:off x="548640" y="4069080"/>
            <a:ext cx="11137392" cy="0"/>
          </a:xfrm>
          <a:prstGeom prst="line">
            <a:avLst/>
          </a:prstGeom>
          <a:noFill/>
          <a:ln w="19050">
            <a:solidFill>
              <a:srgbClr val="C9D4E6"/>
            </a:solidFill>
            <a:prstDash val="solid"/>
          </a:ln>
        </p:spPr>
      </p:sp>
      <p:sp>
        <p:nvSpPr>
          <p:cNvPr id="26" name="Text 24"/>
          <p:cNvSpPr/>
          <p:nvPr/>
        </p:nvSpPr>
        <p:spPr>
          <a:xfrm>
            <a:off x="548640" y="4160520"/>
            <a:ext cx="3657600" cy="274320"/>
          </a:xfrm>
          <a:prstGeom prst="rect">
            <a:avLst/>
          </a:prstGeom>
          <a:noFill/>
          <a:ln/>
        </p:spPr>
        <p:txBody>
          <a:bodyPr wrap="square" lIns="0" tIns="0" rIns="0" bIns="0" rtlCol="0" anchor="ctr"/>
          <a:lstStyle/>
          <a:p>
            <a:pPr indent="0" marL="0">
              <a:buNone/>
            </a:pPr>
            <a:r>
              <a:rPr lang="en-US" sz="1100" b="1" spc="100" kern="0" dirty="0">
                <a:solidFill>
                  <a:srgbClr val="6B7280"/>
                </a:solidFill>
                <a:latin typeface="Calibri" pitchFamily="34" charset="0"/>
                <a:ea typeface="Calibri" pitchFamily="34" charset="-122"/>
                <a:cs typeface="Calibri" pitchFamily="34" charset="-120"/>
              </a:rPr>
              <a:t>MORE HUMAN CONTROL</a:t>
            </a:r>
            <a:endParaRPr lang="en-US" sz="1100" dirty="0"/>
          </a:p>
        </p:txBody>
      </p:sp>
      <p:sp>
        <p:nvSpPr>
          <p:cNvPr id="27" name="Text 25"/>
          <p:cNvSpPr/>
          <p:nvPr/>
        </p:nvSpPr>
        <p:spPr>
          <a:xfrm>
            <a:off x="8028432" y="4160520"/>
            <a:ext cx="3657600" cy="274320"/>
          </a:xfrm>
          <a:prstGeom prst="rect">
            <a:avLst/>
          </a:prstGeom>
          <a:noFill/>
          <a:ln/>
        </p:spPr>
        <p:txBody>
          <a:bodyPr wrap="square" lIns="0" tIns="0" rIns="0" bIns="0" rtlCol="0" anchor="ctr"/>
          <a:lstStyle/>
          <a:p>
            <a:pPr algn="r" indent="0" marL="0">
              <a:buNone/>
            </a:pPr>
            <a:r>
              <a:rPr lang="en-US" sz="1100" b="1" spc="100" kern="0" dirty="0">
                <a:solidFill>
                  <a:srgbClr val="B4483C"/>
                </a:solidFill>
                <a:latin typeface="Calibri" pitchFamily="34" charset="0"/>
                <a:ea typeface="Calibri" pitchFamily="34" charset="-122"/>
                <a:cs typeface="Calibri" pitchFamily="34" charset="-120"/>
              </a:rPr>
              <a:t>MORE MACHINE AUTONOMY</a:t>
            </a:r>
            <a:endParaRPr lang="en-US" sz="1100" dirty="0"/>
          </a:p>
        </p:txBody>
      </p:sp>
      <p:sp>
        <p:nvSpPr>
          <p:cNvPr id="28" name="Text 26"/>
          <p:cNvSpPr/>
          <p:nvPr/>
        </p:nvSpPr>
        <p:spPr>
          <a:xfrm>
            <a:off x="548640" y="4754880"/>
            <a:ext cx="11155680" cy="548640"/>
          </a:xfrm>
          <a:prstGeom prst="rect">
            <a:avLst/>
          </a:prstGeom>
          <a:noFill/>
          <a:ln/>
        </p:spPr>
        <p:txBody>
          <a:bodyPr wrap="square" lIns="0" tIns="0" rIns="0" bIns="0" rtlCol="0" anchor="ctr"/>
          <a:lstStyle/>
          <a:p>
            <a:pPr indent="0" marL="0">
              <a:buNone/>
            </a:pPr>
            <a:r>
              <a:rPr lang="en-US" sz="1500" i="1" dirty="0">
                <a:solidFill>
                  <a:srgbClr val="1B2A4A"/>
                </a:solidFill>
                <a:latin typeface="Calibri" pitchFamily="34" charset="0"/>
                <a:ea typeface="Calibri" pitchFamily="34" charset="-122"/>
                <a:cs typeface="Calibri" pitchFamily="34" charset="-120"/>
              </a:rPr>
              <a:t>The same business problem can sit at several points on this dial. The design question is: how far right do we actually need to go?</a:t>
            </a:r>
            <a:endParaRPr lang="en-US" sz="15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4 · THE BUSINESS VIEW</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Turning the dial is a business decision</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29</a:t>
            </a:r>
            <a:endParaRPr lang="en-US" sz="900" dirty="0"/>
          </a:p>
        </p:txBody>
      </p:sp>
      <p:graphicFrame>
        <p:nvGraphicFramePr>
          <p:cNvPr id="6" name="Chart 0" descr=""/>
          <p:cNvGraphicFramePr/>
          <p:nvPr/>
        </p:nvGraphicFramePr>
        <p:xfrm>
          <a:off x="502920" y="1554480"/>
          <a:ext cx="6766560" cy="402336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7498080" y="1554480"/>
            <a:ext cx="4206240" cy="2743200"/>
          </a:xfrm>
          <a:prstGeom prst="roundRect">
            <a:avLst>
              <a:gd name="adj" fmla="val 2333"/>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Text 5"/>
          <p:cNvSpPr/>
          <p:nvPr/>
        </p:nvSpPr>
        <p:spPr>
          <a:xfrm>
            <a:off x="7726680" y="1737360"/>
            <a:ext cx="3749040" cy="365760"/>
          </a:xfrm>
          <a:prstGeom prst="rect">
            <a:avLst/>
          </a:prstGeom>
          <a:noFill/>
          <a:ln/>
        </p:spPr>
        <p:txBody>
          <a:bodyPr wrap="square" lIns="0" tIns="0" rIns="0" bIns="0" rtlCol="0" anchor="ctr"/>
          <a:lstStyle/>
          <a:p>
            <a:pPr indent="0" marL="0">
              <a:buNone/>
            </a:pPr>
            <a:r>
              <a:rPr lang="en-US" sz="1600" b="1" dirty="0">
                <a:solidFill>
                  <a:srgbClr val="1B2A4A"/>
                </a:solidFill>
                <a:latin typeface="Cambria" pitchFamily="34" charset="0"/>
                <a:ea typeface="Cambria" pitchFamily="34" charset="-122"/>
                <a:cs typeface="Cambria" pitchFamily="34" charset="-120"/>
              </a:rPr>
              <a:t>As you turn it up…</a:t>
            </a:r>
            <a:endParaRPr lang="en-US" sz="1600" dirty="0"/>
          </a:p>
        </p:txBody>
      </p:sp>
      <p:sp>
        <p:nvSpPr>
          <p:cNvPr id="9" name="Text 6"/>
          <p:cNvSpPr/>
          <p:nvPr/>
        </p:nvSpPr>
        <p:spPr>
          <a:xfrm>
            <a:off x="7818120" y="2194560"/>
            <a:ext cx="3703320" cy="2011680"/>
          </a:xfrm>
          <a:prstGeom prst="rect">
            <a:avLst/>
          </a:prstGeom>
          <a:noFill/>
          <a:ln/>
        </p:spPr>
        <p:txBody>
          <a:bodyPr wrap="square" lIns="0" tIns="0" rIns="0" bIns="0" rtlCol="0" anchor="ctr"/>
          <a:lstStyle/>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Handles messier, bigger tasks</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Less human time per task</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Harder to predict and test</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More that can go wrong unsupervised</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Higher token, latency &amp; audit cost</a:t>
            </a:r>
            <a:endParaRPr lang="en-US" sz="1300" dirty="0"/>
          </a:p>
        </p:txBody>
      </p:sp>
      <p:sp>
        <p:nvSpPr>
          <p:cNvPr id="10" name="Shape 7"/>
          <p:cNvSpPr/>
          <p:nvPr/>
        </p:nvSpPr>
        <p:spPr>
          <a:xfrm>
            <a:off x="7498080" y="4480560"/>
            <a:ext cx="4206240" cy="1143000"/>
          </a:xfrm>
          <a:prstGeom prst="roundRect">
            <a:avLst>
              <a:gd name="adj" fmla="val 4800"/>
            </a:avLst>
          </a:prstGeom>
          <a:solidFill>
            <a:srgbClr val="1B2A4A"/>
          </a:solidFill>
          <a:ln/>
        </p:spPr>
      </p:sp>
      <p:sp>
        <p:nvSpPr>
          <p:cNvPr id="11" name="Text 8"/>
          <p:cNvSpPr/>
          <p:nvPr/>
        </p:nvSpPr>
        <p:spPr>
          <a:xfrm>
            <a:off x="7680960" y="4480560"/>
            <a:ext cx="3840480" cy="1143000"/>
          </a:xfrm>
          <a:prstGeom prst="rect">
            <a:avLst/>
          </a:prstGeom>
          <a:noFill/>
          <a:ln/>
        </p:spPr>
        <p:txBody>
          <a:bodyPr wrap="square" lIns="0" tIns="0" rIns="0" bIns="0" rtlCol="0" anchor="ctr"/>
          <a:lstStyle/>
          <a:p>
            <a:pPr indent="0" marL="0">
              <a:buNone/>
            </a:pPr>
            <a:r>
              <a:rPr lang="en-US" sz="1400" b="1" dirty="0">
                <a:solidFill>
                  <a:srgbClr val="E0A83B"/>
                </a:solidFill>
                <a:latin typeface="Calibri" pitchFamily="34" charset="0"/>
                <a:ea typeface="Calibri" pitchFamily="34" charset="-122"/>
                <a:cs typeface="Calibri" pitchFamily="34" charset="-120"/>
              </a:rPr>
              <a:t>Rule of thumb:  </a:t>
            </a:r>
            <a:pPr indent="0" marL="0">
              <a:buNone/>
            </a:pPr>
            <a:r>
              <a:rPr lang="en-US" sz="1400" dirty="0">
                <a:solidFill>
                  <a:srgbClr val="FFFFFF"/>
                </a:solidFill>
                <a:latin typeface="Calibri" pitchFamily="34" charset="0"/>
                <a:ea typeface="Calibri" pitchFamily="34" charset="-122"/>
                <a:cs typeface="Calibri" pitchFamily="34" charset="-120"/>
              </a:rPr>
              <a:t>pick the LOWEST autonomy that solves the problem.</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WATCH (FREE, BEFORE OR DURING CLASS)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Two short videos to lock in the mental model</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30</a:t>
            </a:r>
            <a:endParaRPr lang="en-US" sz="900" dirty="0"/>
          </a:p>
        </p:txBody>
      </p:sp>
      <p:sp>
        <p:nvSpPr>
          <p:cNvPr id="6" name="Shape 4"/>
          <p:cNvSpPr/>
          <p:nvPr/>
        </p:nvSpPr>
        <p:spPr>
          <a:xfrm>
            <a:off x="502920" y="1554480"/>
            <a:ext cx="5532120" cy="3840480"/>
          </a:xfrm>
          <a:prstGeom prst="roundRect">
            <a:avLst>
              <a:gd name="adj" fmla="val 166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31520" y="1783080"/>
            <a:ext cx="914400" cy="914400"/>
          </a:xfrm>
          <a:prstGeom prst="roundRect">
            <a:avLst>
              <a:gd name="adj" fmla="val 8000"/>
            </a:avLst>
          </a:prstGeom>
          <a:solidFill>
            <a:srgbClr val="B4483C"/>
          </a:solidFill>
          <a:ln/>
        </p:spPr>
      </p:sp>
      <p:sp>
        <p:nvSpPr>
          <p:cNvPr id="8" name="Shape 6"/>
          <p:cNvSpPr/>
          <p:nvPr/>
        </p:nvSpPr>
        <p:spPr>
          <a:xfrm rot="5400000">
            <a:off x="1005840" y="2057400"/>
            <a:ext cx="384048" cy="384048"/>
          </a:xfrm>
          <a:prstGeom prst="triangle">
            <a:avLst/>
          </a:prstGeom>
          <a:solidFill>
            <a:srgbClr val="FFFFFF"/>
          </a:solidFill>
          <a:ln/>
        </p:spPr>
      </p:sp>
      <p:sp>
        <p:nvSpPr>
          <p:cNvPr id="9" name="Text 7"/>
          <p:cNvSpPr/>
          <p:nvPr/>
        </p:nvSpPr>
        <p:spPr>
          <a:xfrm>
            <a:off x="1828800" y="1810512"/>
            <a:ext cx="3977640" cy="82296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What are AI Agents?</a:t>
            </a:r>
            <a:endParaRPr lang="en-US" sz="1700" dirty="0"/>
          </a:p>
        </p:txBody>
      </p:sp>
      <p:sp>
        <p:nvSpPr>
          <p:cNvPr id="10" name="Text 8"/>
          <p:cNvSpPr/>
          <p:nvPr/>
        </p:nvSpPr>
        <p:spPr>
          <a:xfrm>
            <a:off x="1828800" y="2542032"/>
            <a:ext cx="3977640" cy="320040"/>
          </a:xfrm>
          <a:prstGeom prst="rect">
            <a:avLst/>
          </a:prstGeom>
          <a:noFill/>
          <a:ln/>
        </p:spPr>
        <p:txBody>
          <a:bodyPr wrap="square" lIns="0" tIns="0" rIns="0" bIns="0" rtlCol="0" anchor="ctr"/>
          <a:lstStyle/>
          <a:p>
            <a:pPr indent="0" marL="0">
              <a:buNone/>
            </a:pPr>
            <a:r>
              <a:rPr lang="en-US" sz="1250" i="1" dirty="0">
                <a:solidFill>
                  <a:srgbClr val="3C8DAD"/>
                </a:solidFill>
                <a:latin typeface="Calibri" pitchFamily="34" charset="0"/>
                <a:ea typeface="Calibri" pitchFamily="34" charset="-122"/>
                <a:cs typeface="Calibri" pitchFamily="34" charset="-120"/>
              </a:rPr>
              <a:t>IBM Technology (Maya Murad)</a:t>
            </a:r>
            <a:endParaRPr lang="en-US" sz="1250" dirty="0"/>
          </a:p>
        </p:txBody>
      </p:sp>
      <p:sp>
        <p:nvSpPr>
          <p:cNvPr id="11" name="Text 9"/>
          <p:cNvSpPr/>
          <p:nvPr/>
        </p:nvSpPr>
        <p:spPr>
          <a:xfrm>
            <a:off x="758952" y="3063240"/>
            <a:ext cx="5029200" cy="13716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A clean intro to the agent concept and compound-AI systems — watch before the agent-loop section.</a:t>
            </a:r>
            <a:endParaRPr lang="en-US" sz="1350" dirty="0"/>
          </a:p>
        </p:txBody>
      </p:sp>
      <p:sp>
        <p:nvSpPr>
          <p:cNvPr id="12" name="Shape 10"/>
          <p:cNvSpPr/>
          <p:nvPr/>
        </p:nvSpPr>
        <p:spPr>
          <a:xfrm>
            <a:off x="758952" y="4617720"/>
            <a:ext cx="5029200" cy="640080"/>
          </a:xfrm>
          <a:prstGeom prst="roundRect">
            <a:avLst>
              <a:gd name="adj" fmla="val 7143"/>
            </a:avLst>
          </a:prstGeom>
          <a:solidFill>
            <a:srgbClr val="E7ECF5"/>
          </a:solidFill>
          <a:ln/>
        </p:spPr>
      </p:sp>
      <p:sp>
        <p:nvSpPr>
          <p:cNvPr id="13" name="Text 11"/>
          <p:cNvSpPr/>
          <p:nvPr/>
        </p:nvSpPr>
        <p:spPr>
          <a:xfrm>
            <a:off x="914400" y="4617720"/>
            <a:ext cx="4754880" cy="640080"/>
          </a:xfrm>
          <a:prstGeom prst="rect">
            <a:avLst/>
          </a:prstGeom>
          <a:noFill/>
          <a:ln/>
        </p:spPr>
        <p:txBody>
          <a:bodyPr wrap="square" lIns="0" tIns="0" rIns="0" bIns="0" rtlCol="0" anchor="ctr"/>
          <a:lstStyle/>
          <a:p>
            <a:pPr indent="0" marL="0">
              <a:buNone/>
            </a:pPr>
            <a:r>
              <a:rPr lang="en-US" sz="1250" b="1" dirty="0">
                <a:solidFill>
                  <a:srgbClr val="1B2A4A"/>
                </a:solidFill>
                <a:latin typeface="Calibri" pitchFamily="34" charset="0"/>
                <a:ea typeface="Calibri" pitchFamily="34" charset="-122"/>
                <a:cs typeface="Calibri" pitchFamily="34" charset="-120"/>
              </a:rPr>
              <a:t>~12 min (approx.)    </a:t>
            </a:r>
            <a:pPr indent="0" marL="0">
              <a:buNone/>
            </a:pPr>
            <a:r>
              <a:rPr lang="en-US" sz="1250" dirty="0">
                <a:solidFill>
                  <a:srgbClr val="2A4D8F"/>
                </a:solidFill>
                <a:latin typeface="Calibri" pitchFamily="34" charset="0"/>
                <a:ea typeface="Calibri" pitchFamily="34" charset="-122"/>
                <a:cs typeface="Calibri" pitchFamily="34" charset="-120"/>
              </a:rPr>
              <a:t>youtube.com/watch?v=F8NKVhkZZWI</a:t>
            </a:r>
            <a:endParaRPr lang="en-US" sz="1250" dirty="0"/>
          </a:p>
        </p:txBody>
      </p:sp>
      <p:sp>
        <p:nvSpPr>
          <p:cNvPr id="14" name="Shape 12"/>
          <p:cNvSpPr/>
          <p:nvPr/>
        </p:nvSpPr>
        <p:spPr>
          <a:xfrm>
            <a:off x="6153912" y="1554480"/>
            <a:ext cx="5532120" cy="3840480"/>
          </a:xfrm>
          <a:prstGeom prst="roundRect">
            <a:avLst>
              <a:gd name="adj" fmla="val 166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6382512" y="1783080"/>
            <a:ext cx="914400" cy="914400"/>
          </a:xfrm>
          <a:prstGeom prst="roundRect">
            <a:avLst>
              <a:gd name="adj" fmla="val 8000"/>
            </a:avLst>
          </a:prstGeom>
          <a:solidFill>
            <a:srgbClr val="B4483C"/>
          </a:solidFill>
          <a:ln/>
        </p:spPr>
      </p:sp>
      <p:sp>
        <p:nvSpPr>
          <p:cNvPr id="16" name="Shape 14"/>
          <p:cNvSpPr/>
          <p:nvPr/>
        </p:nvSpPr>
        <p:spPr>
          <a:xfrm rot="5400000">
            <a:off x="6656832" y="2057400"/>
            <a:ext cx="384048" cy="384048"/>
          </a:xfrm>
          <a:prstGeom prst="triangle">
            <a:avLst/>
          </a:prstGeom>
          <a:solidFill>
            <a:srgbClr val="FFFFFF"/>
          </a:solidFill>
          <a:ln/>
        </p:spPr>
      </p:sp>
      <p:sp>
        <p:nvSpPr>
          <p:cNvPr id="17" name="Text 15"/>
          <p:cNvSpPr/>
          <p:nvPr/>
        </p:nvSpPr>
        <p:spPr>
          <a:xfrm>
            <a:off x="7479792" y="1810512"/>
            <a:ext cx="3977640" cy="82296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What's next for AI agentic workflows</a:t>
            </a:r>
            <a:endParaRPr lang="en-US" sz="1700" dirty="0"/>
          </a:p>
        </p:txBody>
      </p:sp>
      <p:sp>
        <p:nvSpPr>
          <p:cNvPr id="18" name="Text 16"/>
          <p:cNvSpPr/>
          <p:nvPr/>
        </p:nvSpPr>
        <p:spPr>
          <a:xfrm>
            <a:off x="7479792" y="2542032"/>
            <a:ext cx="3977640" cy="320040"/>
          </a:xfrm>
          <a:prstGeom prst="rect">
            <a:avLst/>
          </a:prstGeom>
          <a:noFill/>
          <a:ln/>
        </p:spPr>
        <p:txBody>
          <a:bodyPr wrap="square" lIns="0" tIns="0" rIns="0" bIns="0" rtlCol="0" anchor="ctr"/>
          <a:lstStyle/>
          <a:p>
            <a:pPr indent="0" marL="0">
              <a:buNone/>
            </a:pPr>
            <a:r>
              <a:rPr lang="en-US" sz="1250" i="1" dirty="0">
                <a:solidFill>
                  <a:srgbClr val="3C8DAD"/>
                </a:solidFill>
                <a:latin typeface="Calibri" pitchFamily="34" charset="0"/>
                <a:ea typeface="Calibri" pitchFamily="34" charset="-122"/>
                <a:cs typeface="Calibri" pitchFamily="34" charset="-120"/>
              </a:rPr>
              <a:t>Sequoia Capital · Andrew Ng</a:t>
            </a:r>
            <a:endParaRPr lang="en-US" sz="1250" dirty="0"/>
          </a:p>
        </p:txBody>
      </p:sp>
      <p:sp>
        <p:nvSpPr>
          <p:cNvPr id="19" name="Text 17"/>
          <p:cNvSpPr/>
          <p:nvPr/>
        </p:nvSpPr>
        <p:spPr>
          <a:xfrm>
            <a:off x="6409944" y="3063240"/>
            <a:ext cx="5029200" cy="13716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Ng's four design patterns — reflection, tool use, planning, multi-agent — a great frame for the loop.</a:t>
            </a:r>
            <a:endParaRPr lang="en-US" sz="1350" dirty="0"/>
          </a:p>
        </p:txBody>
      </p:sp>
      <p:sp>
        <p:nvSpPr>
          <p:cNvPr id="20" name="Shape 18"/>
          <p:cNvSpPr/>
          <p:nvPr/>
        </p:nvSpPr>
        <p:spPr>
          <a:xfrm>
            <a:off x="6409944" y="4617720"/>
            <a:ext cx="5029200" cy="640080"/>
          </a:xfrm>
          <a:prstGeom prst="roundRect">
            <a:avLst>
              <a:gd name="adj" fmla="val 7143"/>
            </a:avLst>
          </a:prstGeom>
          <a:solidFill>
            <a:srgbClr val="E7ECF5"/>
          </a:solidFill>
          <a:ln/>
        </p:spPr>
      </p:sp>
      <p:sp>
        <p:nvSpPr>
          <p:cNvPr id="21" name="Text 19"/>
          <p:cNvSpPr/>
          <p:nvPr/>
        </p:nvSpPr>
        <p:spPr>
          <a:xfrm>
            <a:off x="6565392" y="4617720"/>
            <a:ext cx="4754880" cy="640080"/>
          </a:xfrm>
          <a:prstGeom prst="rect">
            <a:avLst/>
          </a:prstGeom>
          <a:noFill/>
          <a:ln/>
        </p:spPr>
        <p:txBody>
          <a:bodyPr wrap="square" lIns="0" tIns="0" rIns="0" bIns="0" rtlCol="0" anchor="ctr"/>
          <a:lstStyle/>
          <a:p>
            <a:pPr indent="0" marL="0">
              <a:buNone/>
            </a:pPr>
            <a:r>
              <a:rPr lang="en-US" sz="1250" b="1" dirty="0">
                <a:solidFill>
                  <a:srgbClr val="1B2A4A"/>
                </a:solidFill>
                <a:latin typeface="Calibri" pitchFamily="34" charset="0"/>
                <a:ea typeface="Calibri" pitchFamily="34" charset="-122"/>
                <a:cs typeface="Calibri" pitchFamily="34" charset="-120"/>
              </a:rPr>
              <a:t>~14 min (approx.)    </a:t>
            </a:r>
            <a:pPr indent="0" marL="0">
              <a:buNone/>
            </a:pPr>
            <a:r>
              <a:rPr lang="en-US" sz="1250" dirty="0">
                <a:solidFill>
                  <a:srgbClr val="2A4D8F"/>
                </a:solidFill>
                <a:latin typeface="Calibri" pitchFamily="34" charset="0"/>
                <a:ea typeface="Calibri" pitchFamily="34" charset="-122"/>
                <a:cs typeface="Calibri" pitchFamily="34" charset="-120"/>
              </a:rPr>
              <a:t>youtube.com/watch?v=sal78ACtGTc</a:t>
            </a:r>
            <a:endParaRPr lang="en-US" sz="1250" dirty="0"/>
          </a:p>
        </p:txBody>
      </p:sp>
      <p:sp>
        <p:nvSpPr>
          <p:cNvPr id="22" name="Text 20"/>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Free on YouTube. Runtimes approximate — confirm in-browser. Reputable channels; assign as pre-class or play a 3-min clip live.</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SECTION 5 · THE MARKET</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What enterprises actually use in 2026</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Past the hype — the real, boring, load-bearing stack.</a:t>
            </a: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THE LANDSCAPE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The 2026 enterprise agent stack</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32</a:t>
            </a:r>
            <a:endParaRPr lang="en-US" sz="900" dirty="0"/>
          </a:p>
        </p:txBody>
      </p:sp>
      <p:sp>
        <p:nvSpPr>
          <p:cNvPr id="6" name="Shape 4"/>
          <p:cNvSpPr/>
          <p:nvPr/>
        </p:nvSpPr>
        <p:spPr>
          <a:xfrm>
            <a:off x="548640" y="1508760"/>
            <a:ext cx="5532120" cy="1901952"/>
          </a:xfrm>
          <a:prstGeom prst="roundRect">
            <a:avLst>
              <a:gd name="adj" fmla="val 336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804672" y="1801368"/>
            <a:ext cx="502920" cy="502920"/>
          </a:xfrm>
          <a:prstGeom prst="ellipse">
            <a:avLst/>
          </a:prstGeom>
          <a:solidFill>
            <a:srgbClr val="3C8DAD"/>
          </a:solidFill>
          <a:ln/>
        </p:spPr>
      </p:sp>
      <p:sp>
        <p:nvSpPr>
          <p:cNvPr id="8" name="Text 6"/>
          <p:cNvSpPr/>
          <p:nvPr/>
        </p:nvSpPr>
        <p:spPr>
          <a:xfrm>
            <a:off x="804672" y="180136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7"/>
          <p:cNvSpPr/>
          <p:nvPr/>
        </p:nvSpPr>
        <p:spPr>
          <a:xfrm>
            <a:off x="1508760" y="1764792"/>
            <a:ext cx="4389120" cy="411480"/>
          </a:xfrm>
          <a:prstGeom prst="rect">
            <a:avLst/>
          </a:prstGeom>
          <a:noFill/>
          <a:ln/>
        </p:spPr>
        <p:txBody>
          <a:bodyPr wrap="square" lIns="0" tIns="0" rIns="0" bIns="0" rtlCol="0" anchor="ctr"/>
          <a:lstStyle/>
          <a:p>
            <a:pPr indent="0" marL="0">
              <a:buNone/>
            </a:pPr>
            <a:r>
              <a:rPr lang="en-US" sz="1800" b="1" dirty="0">
                <a:solidFill>
                  <a:srgbClr val="1B2A4A"/>
                </a:solidFill>
                <a:latin typeface="Cambria" pitchFamily="34" charset="0"/>
                <a:ea typeface="Cambria" pitchFamily="34" charset="-122"/>
                <a:cs typeface="Cambria" pitchFamily="34" charset="-120"/>
              </a:rPr>
              <a:t>Build frameworks</a:t>
            </a:r>
            <a:endParaRPr lang="en-US" sz="1800" dirty="0"/>
          </a:p>
        </p:txBody>
      </p:sp>
      <p:sp>
        <p:nvSpPr>
          <p:cNvPr id="10" name="Text 8"/>
          <p:cNvSpPr/>
          <p:nvPr/>
        </p:nvSpPr>
        <p:spPr>
          <a:xfrm>
            <a:off x="1508760" y="2221992"/>
            <a:ext cx="443484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You wire the agent in code.</a:t>
            </a:r>
            <a:endParaRPr lang="en-US" sz="1350" dirty="0"/>
          </a:p>
        </p:txBody>
      </p:sp>
      <p:sp>
        <p:nvSpPr>
          <p:cNvPr id="11" name="Text 9"/>
          <p:cNvSpPr/>
          <p:nvPr/>
        </p:nvSpPr>
        <p:spPr>
          <a:xfrm>
            <a:off x="822960" y="2880360"/>
            <a:ext cx="5029200" cy="411480"/>
          </a:xfrm>
          <a:prstGeom prst="rect">
            <a:avLst/>
          </a:prstGeom>
          <a:noFill/>
          <a:ln/>
        </p:spPr>
        <p:txBody>
          <a:bodyPr wrap="square" lIns="0" tIns="0" rIns="0" bIns="0" rtlCol="0" anchor="ctr"/>
          <a:lstStyle/>
          <a:p>
            <a:pPr indent="0" marL="0">
              <a:buNone/>
            </a:pPr>
            <a:r>
              <a:rPr lang="en-US" sz="1250" b="1" dirty="0">
                <a:solidFill>
                  <a:srgbClr val="3C8DAD"/>
                </a:solidFill>
                <a:latin typeface="Calibri" pitchFamily="34" charset="0"/>
                <a:ea typeface="Calibri" pitchFamily="34" charset="-122"/>
                <a:cs typeface="Calibri" pitchFamily="34" charset="-120"/>
              </a:rPr>
              <a:t>Examples:  </a:t>
            </a:r>
            <a:pPr indent="0" marL="0">
              <a:buNone/>
            </a:pPr>
            <a:r>
              <a:rPr lang="en-US" sz="1250" dirty="0">
                <a:solidFill>
                  <a:srgbClr val="33415C"/>
                </a:solidFill>
                <a:latin typeface="Calibri" pitchFamily="34" charset="0"/>
                <a:ea typeface="Calibri" pitchFamily="34" charset="-122"/>
                <a:cs typeface="Calibri" pitchFamily="34" charset="-120"/>
              </a:rPr>
              <a:t>LangGraph, CrewAI, LlamaIndex</a:t>
            </a:r>
            <a:endParaRPr lang="en-US" sz="1250" dirty="0"/>
          </a:p>
        </p:txBody>
      </p:sp>
      <p:sp>
        <p:nvSpPr>
          <p:cNvPr id="12" name="Shape 10"/>
          <p:cNvSpPr/>
          <p:nvPr/>
        </p:nvSpPr>
        <p:spPr>
          <a:xfrm>
            <a:off x="6291072" y="1508760"/>
            <a:ext cx="5532120" cy="1901952"/>
          </a:xfrm>
          <a:prstGeom prst="roundRect">
            <a:avLst>
              <a:gd name="adj" fmla="val 336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Shape 11"/>
          <p:cNvSpPr/>
          <p:nvPr/>
        </p:nvSpPr>
        <p:spPr>
          <a:xfrm>
            <a:off x="6547104" y="1801368"/>
            <a:ext cx="502920" cy="502920"/>
          </a:xfrm>
          <a:prstGeom prst="ellipse">
            <a:avLst/>
          </a:prstGeom>
          <a:solidFill>
            <a:srgbClr val="2A4D8F"/>
          </a:solidFill>
          <a:ln/>
        </p:spPr>
      </p:sp>
      <p:sp>
        <p:nvSpPr>
          <p:cNvPr id="14" name="Text 12"/>
          <p:cNvSpPr/>
          <p:nvPr/>
        </p:nvSpPr>
        <p:spPr>
          <a:xfrm>
            <a:off x="6547104" y="180136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5" name="Text 13"/>
          <p:cNvSpPr/>
          <p:nvPr/>
        </p:nvSpPr>
        <p:spPr>
          <a:xfrm>
            <a:off x="7251192" y="1764792"/>
            <a:ext cx="4389120" cy="411480"/>
          </a:xfrm>
          <a:prstGeom prst="rect">
            <a:avLst/>
          </a:prstGeom>
          <a:noFill/>
          <a:ln/>
        </p:spPr>
        <p:txBody>
          <a:bodyPr wrap="square" lIns="0" tIns="0" rIns="0" bIns="0" rtlCol="0" anchor="ctr"/>
          <a:lstStyle/>
          <a:p>
            <a:pPr indent="0" marL="0">
              <a:buNone/>
            </a:pPr>
            <a:r>
              <a:rPr lang="en-US" sz="1800" b="1" dirty="0">
                <a:solidFill>
                  <a:srgbClr val="1B2A4A"/>
                </a:solidFill>
                <a:latin typeface="Cambria" pitchFamily="34" charset="0"/>
                <a:ea typeface="Cambria" pitchFamily="34" charset="-122"/>
                <a:cs typeface="Cambria" pitchFamily="34" charset="-120"/>
              </a:rPr>
              <a:t>Managed platforms</a:t>
            </a:r>
            <a:endParaRPr lang="en-US" sz="1800" dirty="0"/>
          </a:p>
        </p:txBody>
      </p:sp>
      <p:sp>
        <p:nvSpPr>
          <p:cNvPr id="16" name="Text 14"/>
          <p:cNvSpPr/>
          <p:nvPr/>
        </p:nvSpPr>
        <p:spPr>
          <a:xfrm>
            <a:off x="7251192" y="2221992"/>
            <a:ext cx="443484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Buy an agent runtime from a cloud vendor.</a:t>
            </a:r>
            <a:endParaRPr lang="en-US" sz="1350" dirty="0"/>
          </a:p>
        </p:txBody>
      </p:sp>
      <p:sp>
        <p:nvSpPr>
          <p:cNvPr id="17" name="Text 15"/>
          <p:cNvSpPr/>
          <p:nvPr/>
        </p:nvSpPr>
        <p:spPr>
          <a:xfrm>
            <a:off x="6565392" y="2880360"/>
            <a:ext cx="5029200" cy="411480"/>
          </a:xfrm>
          <a:prstGeom prst="rect">
            <a:avLst/>
          </a:prstGeom>
          <a:noFill/>
          <a:ln/>
        </p:spPr>
        <p:txBody>
          <a:bodyPr wrap="square" lIns="0" tIns="0" rIns="0" bIns="0" rtlCol="0" anchor="ctr"/>
          <a:lstStyle/>
          <a:p>
            <a:pPr indent="0" marL="0">
              <a:buNone/>
            </a:pPr>
            <a:r>
              <a:rPr lang="en-US" sz="1250" b="1" dirty="0">
                <a:solidFill>
                  <a:srgbClr val="3C8DAD"/>
                </a:solidFill>
                <a:latin typeface="Calibri" pitchFamily="34" charset="0"/>
                <a:ea typeface="Calibri" pitchFamily="34" charset="-122"/>
                <a:cs typeface="Calibri" pitchFamily="34" charset="-120"/>
              </a:rPr>
              <a:t>Examples:  </a:t>
            </a:r>
            <a:pPr indent="0" marL="0">
              <a:buNone/>
            </a:pPr>
            <a:r>
              <a:rPr lang="en-US" sz="1250" dirty="0">
                <a:solidFill>
                  <a:srgbClr val="33415C"/>
                </a:solidFill>
                <a:latin typeface="Calibri" pitchFamily="34" charset="0"/>
                <a:ea typeface="Calibri" pitchFamily="34" charset="-122"/>
                <a:cs typeface="Calibri" pitchFamily="34" charset="-120"/>
              </a:rPr>
              <a:t>Bedrock Agents, Vertex, Azure AI Foundry</a:t>
            </a:r>
            <a:endParaRPr lang="en-US" sz="1250" dirty="0"/>
          </a:p>
        </p:txBody>
      </p:sp>
      <p:sp>
        <p:nvSpPr>
          <p:cNvPr id="18" name="Shape 16"/>
          <p:cNvSpPr/>
          <p:nvPr/>
        </p:nvSpPr>
        <p:spPr>
          <a:xfrm>
            <a:off x="548640" y="3611880"/>
            <a:ext cx="5532120" cy="1901952"/>
          </a:xfrm>
          <a:prstGeom prst="roundRect">
            <a:avLst>
              <a:gd name="adj" fmla="val 336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804672" y="3904488"/>
            <a:ext cx="502920" cy="502920"/>
          </a:xfrm>
          <a:prstGeom prst="ellipse">
            <a:avLst/>
          </a:prstGeom>
          <a:solidFill>
            <a:srgbClr val="E0A83B"/>
          </a:solidFill>
          <a:ln/>
        </p:spPr>
      </p:sp>
      <p:sp>
        <p:nvSpPr>
          <p:cNvPr id="20" name="Text 18"/>
          <p:cNvSpPr/>
          <p:nvPr/>
        </p:nvSpPr>
        <p:spPr>
          <a:xfrm>
            <a:off x="804672" y="390448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21" name="Text 19"/>
          <p:cNvSpPr/>
          <p:nvPr/>
        </p:nvSpPr>
        <p:spPr>
          <a:xfrm>
            <a:off x="1508760" y="3867912"/>
            <a:ext cx="4389120" cy="411480"/>
          </a:xfrm>
          <a:prstGeom prst="rect">
            <a:avLst/>
          </a:prstGeom>
          <a:noFill/>
          <a:ln/>
        </p:spPr>
        <p:txBody>
          <a:bodyPr wrap="square" lIns="0" tIns="0" rIns="0" bIns="0" rtlCol="0" anchor="ctr"/>
          <a:lstStyle/>
          <a:p>
            <a:pPr indent="0" marL="0">
              <a:buNone/>
            </a:pPr>
            <a:r>
              <a:rPr lang="en-US" sz="1800" b="1" dirty="0">
                <a:solidFill>
                  <a:srgbClr val="1B2A4A"/>
                </a:solidFill>
                <a:latin typeface="Cambria" pitchFamily="34" charset="0"/>
                <a:ea typeface="Cambria" pitchFamily="34" charset="-122"/>
                <a:cs typeface="Cambria" pitchFamily="34" charset="-120"/>
              </a:rPr>
              <a:t>Interoperability standards</a:t>
            </a:r>
            <a:endParaRPr lang="en-US" sz="1800" dirty="0"/>
          </a:p>
        </p:txBody>
      </p:sp>
      <p:sp>
        <p:nvSpPr>
          <p:cNvPr id="22" name="Text 20"/>
          <p:cNvSpPr/>
          <p:nvPr/>
        </p:nvSpPr>
        <p:spPr>
          <a:xfrm>
            <a:off x="1508760" y="4325112"/>
            <a:ext cx="443484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How the pieces connect.</a:t>
            </a:r>
            <a:endParaRPr lang="en-US" sz="1350" dirty="0"/>
          </a:p>
        </p:txBody>
      </p:sp>
      <p:sp>
        <p:nvSpPr>
          <p:cNvPr id="23" name="Text 21"/>
          <p:cNvSpPr/>
          <p:nvPr/>
        </p:nvSpPr>
        <p:spPr>
          <a:xfrm>
            <a:off x="822960" y="4983480"/>
            <a:ext cx="5029200" cy="411480"/>
          </a:xfrm>
          <a:prstGeom prst="rect">
            <a:avLst/>
          </a:prstGeom>
          <a:noFill/>
          <a:ln/>
        </p:spPr>
        <p:txBody>
          <a:bodyPr wrap="square" lIns="0" tIns="0" rIns="0" bIns="0" rtlCol="0" anchor="ctr"/>
          <a:lstStyle/>
          <a:p>
            <a:pPr indent="0" marL="0">
              <a:buNone/>
            </a:pPr>
            <a:r>
              <a:rPr lang="en-US" sz="1250" b="1" dirty="0">
                <a:solidFill>
                  <a:srgbClr val="3C8DAD"/>
                </a:solidFill>
                <a:latin typeface="Calibri" pitchFamily="34" charset="0"/>
                <a:ea typeface="Calibri" pitchFamily="34" charset="-122"/>
                <a:cs typeface="Calibri" pitchFamily="34" charset="-120"/>
              </a:rPr>
              <a:t>Examples:  </a:t>
            </a:r>
            <a:pPr indent="0" marL="0">
              <a:buNone/>
            </a:pPr>
            <a:r>
              <a:rPr lang="en-US" sz="1250" dirty="0">
                <a:solidFill>
                  <a:srgbClr val="33415C"/>
                </a:solidFill>
                <a:latin typeface="Calibri" pitchFamily="34" charset="0"/>
                <a:ea typeface="Calibri" pitchFamily="34" charset="-122"/>
                <a:cs typeface="Calibri" pitchFamily="34" charset="-120"/>
              </a:rPr>
              <a:t>MCP (tools), A2A (agents)</a:t>
            </a:r>
            <a:endParaRPr lang="en-US" sz="1250" dirty="0"/>
          </a:p>
        </p:txBody>
      </p:sp>
      <p:sp>
        <p:nvSpPr>
          <p:cNvPr id="24" name="Shape 22"/>
          <p:cNvSpPr/>
          <p:nvPr/>
        </p:nvSpPr>
        <p:spPr>
          <a:xfrm>
            <a:off x="6291072" y="3611880"/>
            <a:ext cx="5532120" cy="1901952"/>
          </a:xfrm>
          <a:prstGeom prst="roundRect">
            <a:avLst>
              <a:gd name="adj" fmla="val 3365"/>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5" name="Shape 23"/>
          <p:cNvSpPr/>
          <p:nvPr/>
        </p:nvSpPr>
        <p:spPr>
          <a:xfrm>
            <a:off x="6547104" y="3904488"/>
            <a:ext cx="502920" cy="502920"/>
          </a:xfrm>
          <a:prstGeom prst="ellipse">
            <a:avLst/>
          </a:prstGeom>
          <a:solidFill>
            <a:srgbClr val="6B7280"/>
          </a:solidFill>
          <a:ln/>
        </p:spPr>
      </p:sp>
      <p:sp>
        <p:nvSpPr>
          <p:cNvPr id="26" name="Text 24"/>
          <p:cNvSpPr/>
          <p:nvPr/>
        </p:nvSpPr>
        <p:spPr>
          <a:xfrm>
            <a:off x="6547104" y="390448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7" name="Text 25"/>
          <p:cNvSpPr/>
          <p:nvPr/>
        </p:nvSpPr>
        <p:spPr>
          <a:xfrm>
            <a:off x="7251192" y="3867912"/>
            <a:ext cx="4389120" cy="411480"/>
          </a:xfrm>
          <a:prstGeom prst="rect">
            <a:avLst/>
          </a:prstGeom>
          <a:noFill/>
          <a:ln/>
        </p:spPr>
        <p:txBody>
          <a:bodyPr wrap="square" lIns="0" tIns="0" rIns="0" bIns="0" rtlCol="0" anchor="ctr"/>
          <a:lstStyle/>
          <a:p>
            <a:pPr indent="0" marL="0">
              <a:buNone/>
            </a:pPr>
            <a:r>
              <a:rPr lang="en-US" sz="1800" b="1" dirty="0">
                <a:solidFill>
                  <a:srgbClr val="1B2A4A"/>
                </a:solidFill>
                <a:latin typeface="Cambria" pitchFamily="34" charset="0"/>
                <a:ea typeface="Cambria" pitchFamily="34" charset="-122"/>
                <a:cs typeface="Cambria" pitchFamily="34" charset="-120"/>
              </a:rPr>
              <a:t>Coding agents</a:t>
            </a:r>
            <a:endParaRPr lang="en-US" sz="1800" dirty="0"/>
          </a:p>
        </p:txBody>
      </p:sp>
      <p:sp>
        <p:nvSpPr>
          <p:cNvPr id="28" name="Text 26"/>
          <p:cNvSpPr/>
          <p:nvPr/>
        </p:nvSpPr>
        <p:spPr>
          <a:xfrm>
            <a:off x="7251192" y="4325112"/>
            <a:ext cx="443484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The breakout daily-use category.</a:t>
            </a:r>
            <a:endParaRPr lang="en-US" sz="1350" dirty="0"/>
          </a:p>
        </p:txBody>
      </p:sp>
      <p:sp>
        <p:nvSpPr>
          <p:cNvPr id="29" name="Text 27"/>
          <p:cNvSpPr/>
          <p:nvPr/>
        </p:nvSpPr>
        <p:spPr>
          <a:xfrm>
            <a:off x="6565392" y="4983480"/>
            <a:ext cx="5029200" cy="411480"/>
          </a:xfrm>
          <a:prstGeom prst="rect">
            <a:avLst/>
          </a:prstGeom>
          <a:noFill/>
          <a:ln/>
        </p:spPr>
        <p:txBody>
          <a:bodyPr wrap="square" lIns="0" tIns="0" rIns="0" bIns="0" rtlCol="0" anchor="ctr"/>
          <a:lstStyle/>
          <a:p>
            <a:pPr indent="0" marL="0">
              <a:buNone/>
            </a:pPr>
            <a:r>
              <a:rPr lang="en-US" sz="1250" b="1" dirty="0">
                <a:solidFill>
                  <a:srgbClr val="3C8DAD"/>
                </a:solidFill>
                <a:latin typeface="Calibri" pitchFamily="34" charset="0"/>
                <a:ea typeface="Calibri" pitchFamily="34" charset="-122"/>
                <a:cs typeface="Calibri" pitchFamily="34" charset="-120"/>
              </a:rPr>
              <a:t>Examples:  </a:t>
            </a:r>
            <a:pPr indent="0" marL="0">
              <a:buNone/>
            </a:pPr>
            <a:r>
              <a:rPr lang="en-US" sz="1250" dirty="0">
                <a:solidFill>
                  <a:srgbClr val="33415C"/>
                </a:solidFill>
                <a:latin typeface="Calibri" pitchFamily="34" charset="0"/>
                <a:ea typeface="Calibri" pitchFamily="34" charset="-122"/>
                <a:cs typeface="Calibri" pitchFamily="34" charset="-120"/>
              </a:rPr>
              <a:t>Copilot, Cursor, Claude Code</a:t>
            </a:r>
            <a:endParaRPr lang="en-US" sz="1250" dirty="0"/>
          </a:p>
        </p:txBody>
      </p:sp>
      <p:sp>
        <p:nvSpPr>
          <p:cNvPr id="30" name="Text 28"/>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Vendor/product names are illustrative of live 2026 categories; specific market-share claims are approximate.</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BUILD FRAMEWORKS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LangGraph — you own the loop</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33</a:t>
            </a:r>
            <a:endParaRPr lang="en-US" sz="900" dirty="0"/>
          </a:p>
        </p:txBody>
      </p:sp>
      <p:sp>
        <p:nvSpPr>
          <p:cNvPr id="6" name="Shape 4"/>
          <p:cNvSpPr/>
          <p:nvPr/>
        </p:nvSpPr>
        <p:spPr>
          <a:xfrm>
            <a:off x="502920" y="1508760"/>
            <a:ext cx="5486400" cy="4114800"/>
          </a:xfrm>
          <a:prstGeom prst="roundRect">
            <a:avLst>
              <a:gd name="adj" fmla="val 1556"/>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64208"/>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What it is</a:t>
            </a:r>
            <a:endParaRPr lang="en-US" sz="1600" dirty="0"/>
          </a:p>
        </p:txBody>
      </p:sp>
      <p:sp>
        <p:nvSpPr>
          <p:cNvPr id="8" name="Text 6"/>
          <p:cNvSpPr/>
          <p:nvPr/>
        </p:nvSpPr>
        <p:spPr>
          <a:xfrm>
            <a:off x="731520" y="2057400"/>
            <a:ext cx="5029200" cy="11887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A framework for building agents as a graph: state, nodes (steps), and edges (transitions). You define the loop explicitly, so you can see and control exactly how the agent moves.</a:t>
            </a:r>
            <a:endParaRPr lang="en-US" sz="1400" dirty="0"/>
          </a:p>
        </p:txBody>
      </p:sp>
      <p:sp>
        <p:nvSpPr>
          <p:cNvPr id="9" name="Text 7"/>
          <p:cNvSpPr/>
          <p:nvPr/>
        </p:nvSpPr>
        <p:spPr>
          <a:xfrm>
            <a:off x="731520" y="329184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Why enterprises pick it</a:t>
            </a:r>
            <a:endParaRPr lang="en-US" sz="1600" dirty="0"/>
          </a:p>
        </p:txBody>
      </p:sp>
      <p:sp>
        <p:nvSpPr>
          <p:cNvPr id="10" name="Text 8"/>
          <p:cNvSpPr/>
          <p:nvPr/>
        </p:nvSpPr>
        <p:spPr>
          <a:xfrm>
            <a:off x="777240" y="3703320"/>
            <a:ext cx="5029200" cy="1828800"/>
          </a:xfrm>
          <a:prstGeom prst="rect">
            <a:avLst/>
          </a:prstGeom>
          <a:noFill/>
          <a:ln/>
        </p:spPr>
        <p:txBody>
          <a:bodyPr wrap="square" lIns="0" tIns="0" rIns="0" bIns="0" rtlCol="0" anchor="ctr"/>
          <a:lstStyle/>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Auditable — you can see and log every step</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Model-agnostic — swap Gemini, GPT, Claude</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Free &amp; open — no per-agent platform fee</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Pairs with LangSmith for evaluation (Week 8)</a:t>
            </a:r>
            <a:endParaRPr lang="en-US" sz="1350" dirty="0"/>
          </a:p>
        </p:txBody>
      </p:sp>
      <p:sp>
        <p:nvSpPr>
          <p:cNvPr id="11" name="Shape 9"/>
          <p:cNvSpPr/>
          <p:nvPr/>
        </p:nvSpPr>
        <p:spPr>
          <a:xfrm>
            <a:off x="6199632" y="1508760"/>
            <a:ext cx="5486400" cy="4114800"/>
          </a:xfrm>
          <a:prstGeom prst="roundRect">
            <a:avLst>
              <a:gd name="adj" fmla="val 1556"/>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6400800" y="1664208"/>
            <a:ext cx="5029200" cy="365760"/>
          </a:xfrm>
          <a:prstGeom prst="rect">
            <a:avLst/>
          </a:prstGeom>
          <a:noFill/>
          <a:ln/>
        </p:spPr>
        <p:txBody>
          <a:bodyPr wrap="square" lIns="0" tIns="0" rIns="0" bIns="0" rtlCol="0" anchor="ctr"/>
          <a:lstStyle/>
          <a:p>
            <a:pPr indent="0" marL="0">
              <a:buNone/>
            </a:pPr>
            <a:r>
              <a:rPr lang="en-US" sz="1400" b="1" dirty="0">
                <a:solidFill>
                  <a:srgbClr val="E0A83B"/>
                </a:solidFill>
                <a:latin typeface="Cambria" pitchFamily="34" charset="0"/>
                <a:ea typeface="Cambria" pitchFamily="34" charset="-122"/>
                <a:cs typeface="Cambria" pitchFamily="34" charset="-120"/>
              </a:rPr>
              <a:t>A LangGraph agent, sketched</a:t>
            </a:r>
            <a:endParaRPr lang="en-US" sz="1400" dirty="0"/>
          </a:p>
        </p:txBody>
      </p:sp>
      <p:sp>
        <p:nvSpPr>
          <p:cNvPr id="13" name="Shape 11"/>
          <p:cNvSpPr/>
          <p:nvPr/>
        </p:nvSpPr>
        <p:spPr>
          <a:xfrm>
            <a:off x="7818120" y="2148840"/>
            <a:ext cx="2194560" cy="548640"/>
          </a:xfrm>
          <a:prstGeom prst="roundRect">
            <a:avLst>
              <a:gd name="adj" fmla="val 8333"/>
            </a:avLst>
          </a:prstGeom>
          <a:solidFill>
            <a:srgbClr val="3C8DAD"/>
          </a:solidFill>
          <a:ln/>
        </p:spPr>
      </p:sp>
      <p:sp>
        <p:nvSpPr>
          <p:cNvPr id="14" name="Text 12"/>
          <p:cNvSpPr/>
          <p:nvPr/>
        </p:nvSpPr>
        <p:spPr>
          <a:xfrm>
            <a:off x="7818120" y="2148840"/>
            <a:ext cx="2194560" cy="5486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START</a:t>
            </a:r>
            <a:endParaRPr lang="en-US" sz="1300" dirty="0"/>
          </a:p>
        </p:txBody>
      </p:sp>
      <p:sp>
        <p:nvSpPr>
          <p:cNvPr id="15" name="Shape 13"/>
          <p:cNvSpPr/>
          <p:nvPr/>
        </p:nvSpPr>
        <p:spPr>
          <a:xfrm>
            <a:off x="8915400" y="2697480"/>
            <a:ext cx="0" cy="320040"/>
          </a:xfrm>
          <a:prstGeom prst="line">
            <a:avLst/>
          </a:prstGeom>
          <a:noFill/>
          <a:ln w="25400">
            <a:solidFill>
              <a:srgbClr val="7FA8D9"/>
            </a:solidFill>
            <a:prstDash val="solid"/>
            <a:tailEnd type="triangle"/>
          </a:ln>
        </p:spPr>
      </p:sp>
      <p:sp>
        <p:nvSpPr>
          <p:cNvPr id="16" name="Shape 14"/>
          <p:cNvSpPr/>
          <p:nvPr/>
        </p:nvSpPr>
        <p:spPr>
          <a:xfrm>
            <a:off x="7635240" y="3063240"/>
            <a:ext cx="2560320" cy="594360"/>
          </a:xfrm>
          <a:prstGeom prst="roundRect">
            <a:avLst>
              <a:gd name="adj" fmla="val 7692"/>
            </a:avLst>
          </a:prstGeom>
          <a:solidFill>
            <a:srgbClr val="2A4D8F"/>
          </a:solidFill>
          <a:ln/>
        </p:spPr>
      </p:sp>
      <p:sp>
        <p:nvSpPr>
          <p:cNvPr id="17" name="Text 15"/>
          <p:cNvSpPr/>
          <p:nvPr/>
        </p:nvSpPr>
        <p:spPr>
          <a:xfrm>
            <a:off x="7635240" y="3063240"/>
            <a:ext cx="2560320" cy="5943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Model (reason)</a:t>
            </a:r>
            <a:endParaRPr lang="en-US" sz="1300" dirty="0"/>
          </a:p>
        </p:txBody>
      </p:sp>
      <p:sp>
        <p:nvSpPr>
          <p:cNvPr id="18" name="Shape 16"/>
          <p:cNvSpPr/>
          <p:nvPr/>
        </p:nvSpPr>
        <p:spPr>
          <a:xfrm>
            <a:off x="8915400" y="3657600"/>
            <a:ext cx="0" cy="320040"/>
          </a:xfrm>
          <a:prstGeom prst="line">
            <a:avLst/>
          </a:prstGeom>
          <a:noFill/>
          <a:ln w="25400">
            <a:solidFill>
              <a:srgbClr val="7FA8D9"/>
            </a:solidFill>
            <a:prstDash val="solid"/>
            <a:tailEnd type="triangle"/>
          </a:ln>
        </p:spPr>
      </p:sp>
      <p:sp>
        <p:nvSpPr>
          <p:cNvPr id="19" name="Shape 17"/>
          <p:cNvSpPr/>
          <p:nvPr/>
        </p:nvSpPr>
        <p:spPr>
          <a:xfrm>
            <a:off x="7635240" y="4023360"/>
            <a:ext cx="2560320" cy="594360"/>
          </a:xfrm>
          <a:prstGeom prst="roundRect">
            <a:avLst>
              <a:gd name="adj" fmla="val 7692"/>
            </a:avLst>
          </a:prstGeom>
          <a:solidFill>
            <a:srgbClr val="E0A83B"/>
          </a:solidFill>
          <a:ln/>
        </p:spPr>
      </p:sp>
      <p:sp>
        <p:nvSpPr>
          <p:cNvPr id="20" name="Text 18"/>
          <p:cNvSpPr/>
          <p:nvPr/>
        </p:nvSpPr>
        <p:spPr>
          <a:xfrm>
            <a:off x="7635240" y="4023360"/>
            <a:ext cx="2560320" cy="594360"/>
          </a:xfrm>
          <a:prstGeom prst="rect">
            <a:avLst/>
          </a:prstGeom>
          <a:noFill/>
          <a:ln/>
        </p:spPr>
        <p:txBody>
          <a:bodyPr wrap="square" lIns="0" tIns="0" rIns="0" bIns="0" rtlCol="0" anchor="ctr"/>
          <a:lstStyle/>
          <a:p>
            <a:pPr algn="ctr" indent="0" marL="0">
              <a:buNone/>
            </a:pPr>
            <a:r>
              <a:rPr lang="en-US" sz="1300" b="1" dirty="0">
                <a:solidFill>
                  <a:srgbClr val="1B2A4A"/>
                </a:solidFill>
                <a:latin typeface="Calibri" pitchFamily="34" charset="0"/>
                <a:ea typeface="Calibri" pitchFamily="34" charset="-122"/>
                <a:cs typeface="Calibri" pitchFamily="34" charset="-120"/>
              </a:rPr>
              <a:t>Tool (act)</a:t>
            </a:r>
            <a:endParaRPr lang="en-US" sz="1300" dirty="0"/>
          </a:p>
        </p:txBody>
      </p:sp>
      <p:sp>
        <p:nvSpPr>
          <p:cNvPr id="21" name="Shape 19"/>
          <p:cNvSpPr/>
          <p:nvPr/>
        </p:nvSpPr>
        <p:spPr>
          <a:xfrm>
            <a:off x="10195560" y="4297680"/>
            <a:ext cx="777240" cy="0"/>
          </a:xfrm>
          <a:prstGeom prst="line">
            <a:avLst/>
          </a:prstGeom>
          <a:noFill/>
          <a:ln w="25400">
            <a:solidFill>
              <a:srgbClr val="7FA8D9"/>
            </a:solidFill>
            <a:prstDash val="solid"/>
          </a:ln>
        </p:spPr>
      </p:sp>
      <p:sp>
        <p:nvSpPr>
          <p:cNvPr id="22" name="Shape 20"/>
          <p:cNvSpPr/>
          <p:nvPr/>
        </p:nvSpPr>
        <p:spPr>
          <a:xfrm>
            <a:off x="10972800" y="3364992"/>
            <a:ext cx="0" cy="932688"/>
          </a:xfrm>
          <a:prstGeom prst="line">
            <a:avLst/>
          </a:prstGeom>
          <a:noFill/>
          <a:ln w="25400">
            <a:solidFill>
              <a:srgbClr val="7FA8D9"/>
            </a:solidFill>
            <a:prstDash val="solid"/>
          </a:ln>
        </p:spPr>
      </p:sp>
      <p:sp>
        <p:nvSpPr>
          <p:cNvPr id="23" name="Shape 21"/>
          <p:cNvSpPr/>
          <p:nvPr/>
        </p:nvSpPr>
        <p:spPr>
          <a:xfrm>
            <a:off x="10195560" y="3364992"/>
            <a:ext cx="777240" cy="0"/>
          </a:xfrm>
          <a:prstGeom prst="line">
            <a:avLst/>
          </a:prstGeom>
          <a:noFill/>
          <a:ln w="25400">
            <a:solidFill>
              <a:srgbClr val="7FA8D9"/>
            </a:solidFill>
            <a:prstDash val="solid"/>
            <a:headEnd type="triangle"/>
          </a:ln>
        </p:spPr>
      </p:sp>
      <p:sp>
        <p:nvSpPr>
          <p:cNvPr id="24" name="Text 22"/>
          <p:cNvSpPr/>
          <p:nvPr/>
        </p:nvSpPr>
        <p:spPr>
          <a:xfrm>
            <a:off x="10287000" y="3703320"/>
            <a:ext cx="1463040" cy="365760"/>
          </a:xfrm>
          <a:prstGeom prst="rect">
            <a:avLst/>
          </a:prstGeom>
          <a:noFill/>
          <a:ln/>
        </p:spPr>
        <p:txBody>
          <a:bodyPr wrap="square" lIns="0" tIns="0" rIns="0" bIns="0" rtlCol="0" anchor="ctr"/>
          <a:lstStyle/>
          <a:p>
            <a:pPr indent="0" marL="0">
              <a:buNone/>
            </a:pPr>
            <a:r>
              <a:rPr lang="en-US" sz="950" i="1" dirty="0">
                <a:solidFill>
                  <a:srgbClr val="AEBBD4"/>
                </a:solidFill>
                <a:latin typeface="Calibri" pitchFamily="34" charset="0"/>
                <a:ea typeface="Calibri" pitchFamily="34" charset="-122"/>
                <a:cs typeface="Calibri" pitchFamily="34" charset="-120"/>
              </a:rPr>
              <a:t>loop until done</a:t>
            </a:r>
            <a:endParaRPr lang="en-US" sz="950" dirty="0"/>
          </a:p>
        </p:txBody>
      </p:sp>
      <p:sp>
        <p:nvSpPr>
          <p:cNvPr id="25" name="Shape 23"/>
          <p:cNvSpPr/>
          <p:nvPr/>
        </p:nvSpPr>
        <p:spPr>
          <a:xfrm>
            <a:off x="7635240" y="4315968"/>
            <a:ext cx="0" cy="0"/>
          </a:xfrm>
          <a:prstGeom prst="line">
            <a:avLst/>
          </a:prstGeom>
          <a:noFill/>
          <a:ln w="25400">
            <a:solidFill>
              <a:srgbClr val="7FA8D9"/>
            </a:solidFill>
            <a:prstDash val="solid"/>
          </a:ln>
        </p:spPr>
      </p:sp>
      <p:sp>
        <p:nvSpPr>
          <p:cNvPr id="26" name="Shape 24"/>
          <p:cNvSpPr/>
          <p:nvPr/>
        </p:nvSpPr>
        <p:spPr>
          <a:xfrm>
            <a:off x="7635240" y="4937760"/>
            <a:ext cx="2560320" cy="548640"/>
          </a:xfrm>
          <a:prstGeom prst="roundRect">
            <a:avLst>
              <a:gd name="adj" fmla="val 8333"/>
            </a:avLst>
          </a:prstGeom>
          <a:solidFill>
            <a:srgbClr val="6B7280"/>
          </a:solidFill>
          <a:ln/>
        </p:spPr>
      </p:sp>
      <p:sp>
        <p:nvSpPr>
          <p:cNvPr id="27" name="Text 25"/>
          <p:cNvSpPr/>
          <p:nvPr/>
        </p:nvSpPr>
        <p:spPr>
          <a:xfrm>
            <a:off x="7635240" y="4937760"/>
            <a:ext cx="2560320" cy="5486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END (stop)</a:t>
            </a:r>
            <a:endParaRPr lang="en-US" sz="1300" dirty="0"/>
          </a:p>
        </p:txBody>
      </p:sp>
      <p:sp>
        <p:nvSpPr>
          <p:cNvPr id="28" name="Shape 26"/>
          <p:cNvSpPr/>
          <p:nvPr/>
        </p:nvSpPr>
        <p:spPr>
          <a:xfrm>
            <a:off x="7360920" y="4315968"/>
            <a:ext cx="0" cy="896112"/>
          </a:xfrm>
          <a:prstGeom prst="line">
            <a:avLst/>
          </a:prstGeom>
          <a:noFill/>
          <a:ln w="25400">
            <a:solidFill>
              <a:srgbClr val="7FA8D9"/>
            </a:solidFill>
            <a:prstDash val="solid"/>
            <a:tailEnd type="triangle"/>
          </a:ln>
        </p:spPr>
      </p:sp>
      <p:sp>
        <p:nvSpPr>
          <p:cNvPr id="29" name="Shape 27"/>
          <p:cNvSpPr/>
          <p:nvPr/>
        </p:nvSpPr>
        <p:spPr>
          <a:xfrm>
            <a:off x="7360920" y="4315968"/>
            <a:ext cx="274320" cy="0"/>
          </a:xfrm>
          <a:prstGeom prst="line">
            <a:avLst/>
          </a:prstGeom>
          <a:noFill/>
          <a:ln w="25400">
            <a:solidFill>
              <a:srgbClr val="7FA8D9"/>
            </a:solidFill>
            <a:prstDash val="solid"/>
          </a:ln>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MANAGED PLATFORMS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Or buy the platform</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34</a:t>
            </a:r>
            <a:endParaRPr lang="en-US" sz="900" dirty="0"/>
          </a:p>
        </p:txBody>
      </p:sp>
      <p:sp>
        <p:nvSpPr>
          <p:cNvPr id="6" name="Shape 4"/>
          <p:cNvSpPr/>
          <p:nvPr/>
        </p:nvSpPr>
        <p:spPr>
          <a:xfrm>
            <a:off x="502920" y="1508760"/>
            <a:ext cx="5486400" cy="4114800"/>
          </a:xfrm>
          <a:prstGeom prst="roundRect">
            <a:avLst>
              <a:gd name="adj" fmla="val 1556"/>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64208"/>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What you're buying</a:t>
            </a:r>
            <a:endParaRPr lang="en-US" sz="1600" dirty="0"/>
          </a:p>
        </p:txBody>
      </p:sp>
      <p:sp>
        <p:nvSpPr>
          <p:cNvPr id="8" name="Text 6"/>
          <p:cNvSpPr/>
          <p:nvPr/>
        </p:nvSpPr>
        <p:spPr>
          <a:xfrm>
            <a:off x="731520" y="2057400"/>
            <a:ext cx="5029200" cy="105156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A hosted agent runtime: the loop, tool wiring, memory, scaling, and monitoring are managed for you. You configure, not code, the orchestration.</a:t>
            </a:r>
            <a:endParaRPr lang="en-US" sz="1400" dirty="0"/>
          </a:p>
        </p:txBody>
      </p:sp>
      <p:sp>
        <p:nvSpPr>
          <p:cNvPr id="9" name="Text 7"/>
          <p:cNvSpPr/>
          <p:nvPr/>
        </p:nvSpPr>
        <p:spPr>
          <a:xfrm>
            <a:off x="731520" y="310896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The big four (2026)</a:t>
            </a:r>
            <a:endParaRPr lang="en-US" sz="1600" dirty="0"/>
          </a:p>
        </p:txBody>
      </p:sp>
      <p:sp>
        <p:nvSpPr>
          <p:cNvPr id="10" name="Text 8"/>
          <p:cNvSpPr/>
          <p:nvPr/>
        </p:nvSpPr>
        <p:spPr>
          <a:xfrm>
            <a:off x="777240" y="3520440"/>
            <a:ext cx="5029200" cy="1920240"/>
          </a:xfrm>
          <a:prstGeom prst="rect">
            <a:avLst/>
          </a:prstGeom>
          <a:noFill/>
          <a:ln/>
        </p:spPr>
        <p:txBody>
          <a:bodyPr wrap="square" lIns="0" tIns="0" rIns="0" bIns="0" rtlCol="0" anchor="ctr"/>
          <a:lstStyle/>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AWS — Bedrock Agents</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Google Cloud — Vertex AI agent tooling</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Microsoft — Azure AI Foundry Agents</a:t>
            </a:r>
            <a:endParaRPr lang="en-US" sz="1350" dirty="0"/>
          </a:p>
          <a:p>
            <a:pPr marL="177800" indent="-177800">
              <a:spcAft>
                <a:spcPts val="600"/>
              </a:spcAft>
              <a:buSzPct val="100000"/>
              <a:buChar char="•"/>
            </a:pPr>
            <a:r>
              <a:rPr lang="en-US" sz="1350" dirty="0">
                <a:solidFill>
                  <a:srgbClr val="33415C"/>
                </a:solidFill>
                <a:latin typeface="Calibri" pitchFamily="34" charset="0"/>
                <a:ea typeface="Calibri" pitchFamily="34" charset="-122"/>
                <a:cs typeface="Calibri" pitchFamily="34" charset="-120"/>
              </a:rPr>
              <a:t>OpenAI — Assistants / Agents API</a:t>
            </a:r>
            <a:endParaRPr lang="en-US" sz="1350" dirty="0"/>
          </a:p>
        </p:txBody>
      </p:sp>
      <p:sp>
        <p:nvSpPr>
          <p:cNvPr id="11" name="Shape 9"/>
          <p:cNvSpPr/>
          <p:nvPr/>
        </p:nvSpPr>
        <p:spPr>
          <a:xfrm>
            <a:off x="6199632" y="1508760"/>
            <a:ext cx="5486400" cy="4114800"/>
          </a:xfrm>
          <a:prstGeom prst="roundRect">
            <a:avLst>
              <a:gd name="adj" fmla="val 1556"/>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6428232" y="1664208"/>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Trade-off in one line</a:t>
            </a:r>
            <a:endParaRPr lang="en-US" sz="1600" dirty="0"/>
          </a:p>
        </p:txBody>
      </p:sp>
      <p:sp>
        <p:nvSpPr>
          <p:cNvPr id="13" name="Text 11"/>
          <p:cNvSpPr/>
          <p:nvPr/>
        </p:nvSpPr>
        <p:spPr>
          <a:xfrm>
            <a:off x="6428232" y="2148840"/>
            <a:ext cx="2286000" cy="566928"/>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Speed to ship</a:t>
            </a:r>
            <a:endParaRPr lang="en-US" sz="1300" dirty="0"/>
          </a:p>
        </p:txBody>
      </p:sp>
      <p:sp>
        <p:nvSpPr>
          <p:cNvPr id="14" name="Text 12"/>
          <p:cNvSpPr/>
          <p:nvPr/>
        </p:nvSpPr>
        <p:spPr>
          <a:xfrm>
            <a:off x="8732520" y="2148840"/>
            <a:ext cx="2834640" cy="56692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Faster — batteries included</a:t>
            </a:r>
            <a:endParaRPr lang="en-US" sz="1300" dirty="0"/>
          </a:p>
        </p:txBody>
      </p:sp>
      <p:sp>
        <p:nvSpPr>
          <p:cNvPr id="15" name="Shape 13"/>
          <p:cNvSpPr/>
          <p:nvPr/>
        </p:nvSpPr>
        <p:spPr>
          <a:xfrm>
            <a:off x="6428232" y="2752344"/>
            <a:ext cx="5074920" cy="0"/>
          </a:xfrm>
          <a:prstGeom prst="line">
            <a:avLst/>
          </a:prstGeom>
          <a:noFill/>
          <a:ln w="12700">
            <a:solidFill>
              <a:srgbClr val="D9E0EC"/>
            </a:solidFill>
            <a:prstDash val="solid"/>
          </a:ln>
        </p:spPr>
      </p:sp>
      <p:sp>
        <p:nvSpPr>
          <p:cNvPr id="16" name="Text 14"/>
          <p:cNvSpPr/>
          <p:nvPr/>
        </p:nvSpPr>
        <p:spPr>
          <a:xfrm>
            <a:off x="6428232" y="2807208"/>
            <a:ext cx="2286000" cy="566928"/>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Control &amp; visibility</a:t>
            </a:r>
            <a:endParaRPr lang="en-US" sz="1300" dirty="0"/>
          </a:p>
        </p:txBody>
      </p:sp>
      <p:sp>
        <p:nvSpPr>
          <p:cNvPr id="17" name="Text 15"/>
          <p:cNvSpPr/>
          <p:nvPr/>
        </p:nvSpPr>
        <p:spPr>
          <a:xfrm>
            <a:off x="8732520" y="2807208"/>
            <a:ext cx="2834640" cy="56692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Less — the loop is hidden</a:t>
            </a:r>
            <a:endParaRPr lang="en-US" sz="1300" dirty="0"/>
          </a:p>
        </p:txBody>
      </p:sp>
      <p:sp>
        <p:nvSpPr>
          <p:cNvPr id="18" name="Shape 16"/>
          <p:cNvSpPr/>
          <p:nvPr/>
        </p:nvSpPr>
        <p:spPr>
          <a:xfrm>
            <a:off x="6428232" y="3410712"/>
            <a:ext cx="5074920" cy="0"/>
          </a:xfrm>
          <a:prstGeom prst="line">
            <a:avLst/>
          </a:prstGeom>
          <a:noFill/>
          <a:ln w="12700">
            <a:solidFill>
              <a:srgbClr val="D9E0EC"/>
            </a:solidFill>
            <a:prstDash val="solid"/>
          </a:ln>
        </p:spPr>
      </p:sp>
      <p:sp>
        <p:nvSpPr>
          <p:cNvPr id="19" name="Text 17"/>
          <p:cNvSpPr/>
          <p:nvPr/>
        </p:nvSpPr>
        <p:spPr>
          <a:xfrm>
            <a:off x="6428232" y="3465576"/>
            <a:ext cx="2286000" cy="566928"/>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Cost model</a:t>
            </a:r>
            <a:endParaRPr lang="en-US" sz="1300" dirty="0"/>
          </a:p>
        </p:txBody>
      </p:sp>
      <p:sp>
        <p:nvSpPr>
          <p:cNvPr id="20" name="Text 18"/>
          <p:cNvSpPr/>
          <p:nvPr/>
        </p:nvSpPr>
        <p:spPr>
          <a:xfrm>
            <a:off x="8732520" y="3465576"/>
            <a:ext cx="2834640" cy="56692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Per-use platform fees</a:t>
            </a:r>
            <a:endParaRPr lang="en-US" sz="1300" dirty="0"/>
          </a:p>
        </p:txBody>
      </p:sp>
      <p:sp>
        <p:nvSpPr>
          <p:cNvPr id="21" name="Shape 19"/>
          <p:cNvSpPr/>
          <p:nvPr/>
        </p:nvSpPr>
        <p:spPr>
          <a:xfrm>
            <a:off x="6428232" y="4069080"/>
            <a:ext cx="5074920" cy="0"/>
          </a:xfrm>
          <a:prstGeom prst="line">
            <a:avLst/>
          </a:prstGeom>
          <a:noFill/>
          <a:ln w="12700">
            <a:solidFill>
              <a:srgbClr val="D9E0EC"/>
            </a:solidFill>
            <a:prstDash val="solid"/>
          </a:ln>
        </p:spPr>
      </p:sp>
      <p:sp>
        <p:nvSpPr>
          <p:cNvPr id="22" name="Text 20"/>
          <p:cNvSpPr/>
          <p:nvPr/>
        </p:nvSpPr>
        <p:spPr>
          <a:xfrm>
            <a:off x="6428232" y="4123944"/>
            <a:ext cx="2286000" cy="566928"/>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Lock-in</a:t>
            </a:r>
            <a:endParaRPr lang="en-US" sz="1300" dirty="0"/>
          </a:p>
        </p:txBody>
      </p:sp>
      <p:sp>
        <p:nvSpPr>
          <p:cNvPr id="23" name="Text 21"/>
          <p:cNvSpPr/>
          <p:nvPr/>
        </p:nvSpPr>
        <p:spPr>
          <a:xfrm>
            <a:off x="8732520" y="4123944"/>
            <a:ext cx="2834640" cy="56692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Higher — vendor-specific config</a:t>
            </a:r>
            <a:endParaRPr lang="en-US" sz="1300" dirty="0"/>
          </a:p>
        </p:txBody>
      </p:sp>
      <p:sp>
        <p:nvSpPr>
          <p:cNvPr id="24" name="Shape 22"/>
          <p:cNvSpPr/>
          <p:nvPr/>
        </p:nvSpPr>
        <p:spPr>
          <a:xfrm>
            <a:off x="6428232" y="4727448"/>
            <a:ext cx="5074920" cy="0"/>
          </a:xfrm>
          <a:prstGeom prst="line">
            <a:avLst/>
          </a:prstGeom>
          <a:noFill/>
          <a:ln w="12700">
            <a:solidFill>
              <a:srgbClr val="D9E0EC"/>
            </a:solidFill>
            <a:prstDash val="solid"/>
          </a:ln>
        </p:spPr>
      </p:sp>
      <p:sp>
        <p:nvSpPr>
          <p:cNvPr id="25" name="Text 23"/>
          <p:cNvSpPr/>
          <p:nvPr/>
        </p:nvSpPr>
        <p:spPr>
          <a:xfrm>
            <a:off x="6428232" y="4782312"/>
            <a:ext cx="2286000" cy="566928"/>
          </a:xfrm>
          <a:prstGeom prst="rect">
            <a:avLst/>
          </a:prstGeom>
          <a:noFill/>
          <a:ln/>
        </p:spPr>
        <p:txBody>
          <a:bodyPr wrap="square" lIns="0" tIns="0" rIns="0" bIns="0" rtlCol="0" anchor="ctr"/>
          <a:lstStyle/>
          <a:p>
            <a:pPr indent="0" marL="0">
              <a:buNone/>
            </a:pPr>
            <a:r>
              <a:rPr lang="en-US" sz="1300" b="1" dirty="0">
                <a:solidFill>
                  <a:srgbClr val="1B2A4A"/>
                </a:solidFill>
                <a:latin typeface="Calibri" pitchFamily="34" charset="0"/>
                <a:ea typeface="Calibri" pitchFamily="34" charset="-122"/>
                <a:cs typeface="Calibri" pitchFamily="34" charset="-120"/>
              </a:rPr>
              <a:t>Best when</a:t>
            </a:r>
            <a:endParaRPr lang="en-US" sz="1300" dirty="0"/>
          </a:p>
        </p:txBody>
      </p:sp>
      <p:sp>
        <p:nvSpPr>
          <p:cNvPr id="26" name="Text 24"/>
          <p:cNvSpPr/>
          <p:nvPr/>
        </p:nvSpPr>
        <p:spPr>
          <a:xfrm>
            <a:off x="8732520" y="4782312"/>
            <a:ext cx="2834640" cy="56692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You want an agent, not agent expertise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TODAY</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What we'll cover today (2.5-hour block)</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a:t>
            </a:r>
            <a:endParaRPr lang="en-US" sz="900" dirty="0"/>
          </a:p>
        </p:txBody>
      </p:sp>
      <p:sp>
        <p:nvSpPr>
          <p:cNvPr id="6" name="Shape 4"/>
          <p:cNvSpPr/>
          <p:nvPr/>
        </p:nvSpPr>
        <p:spPr>
          <a:xfrm>
            <a:off x="548640" y="1417320"/>
            <a:ext cx="457200" cy="457200"/>
          </a:xfrm>
          <a:prstGeom prst="ellipse">
            <a:avLst/>
          </a:prstGeom>
          <a:solidFill>
            <a:srgbClr val="3C8DAD"/>
          </a:solidFill>
          <a:ln/>
        </p:spPr>
      </p:sp>
      <p:sp>
        <p:nvSpPr>
          <p:cNvPr id="7" name="Text 5"/>
          <p:cNvSpPr/>
          <p:nvPr/>
        </p:nvSpPr>
        <p:spPr>
          <a:xfrm>
            <a:off x="548640" y="141732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8" name="Text 6"/>
          <p:cNvSpPr/>
          <p:nvPr/>
        </p:nvSpPr>
        <p:spPr>
          <a:xfrm>
            <a:off x="1170432" y="1380744"/>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The capability-vs-reality split</a:t>
            </a:r>
            <a:endParaRPr lang="en-US" sz="1500" dirty="0"/>
          </a:p>
        </p:txBody>
      </p:sp>
      <p:sp>
        <p:nvSpPr>
          <p:cNvPr id="9" name="Text 7"/>
          <p:cNvSpPr/>
          <p:nvPr/>
        </p:nvSpPr>
        <p:spPr>
          <a:xfrm>
            <a:off x="1170432" y="1783080"/>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why agents are exciting AND frustrating</a:t>
            </a:r>
            <a:endParaRPr lang="en-US" sz="1200" dirty="0"/>
          </a:p>
        </p:txBody>
      </p:sp>
      <p:sp>
        <p:nvSpPr>
          <p:cNvPr id="10" name="Shape 8"/>
          <p:cNvSpPr/>
          <p:nvPr/>
        </p:nvSpPr>
        <p:spPr>
          <a:xfrm>
            <a:off x="548640" y="2587752"/>
            <a:ext cx="457200" cy="457200"/>
          </a:xfrm>
          <a:prstGeom prst="ellipse">
            <a:avLst/>
          </a:prstGeom>
          <a:solidFill>
            <a:srgbClr val="3C8DAD"/>
          </a:solidFill>
          <a:ln/>
        </p:spPr>
      </p:sp>
      <p:sp>
        <p:nvSpPr>
          <p:cNvPr id="11" name="Text 9"/>
          <p:cNvSpPr/>
          <p:nvPr/>
        </p:nvSpPr>
        <p:spPr>
          <a:xfrm>
            <a:off x="548640" y="25877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2" name="Text 10"/>
          <p:cNvSpPr/>
          <p:nvPr/>
        </p:nvSpPr>
        <p:spPr>
          <a:xfrm>
            <a:off x="1170432" y="2551176"/>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What an LLM is — just enough</a:t>
            </a:r>
            <a:endParaRPr lang="en-US" sz="1500" dirty="0"/>
          </a:p>
        </p:txBody>
      </p:sp>
      <p:sp>
        <p:nvSpPr>
          <p:cNvPr id="13" name="Text 11"/>
          <p:cNvSpPr/>
          <p:nvPr/>
        </p:nvSpPr>
        <p:spPr>
          <a:xfrm>
            <a:off x="1170432" y="2953512"/>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next-token prediction, strengths &amp; limits</a:t>
            </a:r>
            <a:endParaRPr lang="en-US" sz="1200" dirty="0"/>
          </a:p>
        </p:txBody>
      </p:sp>
      <p:sp>
        <p:nvSpPr>
          <p:cNvPr id="14" name="Shape 12"/>
          <p:cNvSpPr/>
          <p:nvPr/>
        </p:nvSpPr>
        <p:spPr>
          <a:xfrm>
            <a:off x="548640" y="3758184"/>
            <a:ext cx="457200" cy="457200"/>
          </a:xfrm>
          <a:prstGeom prst="ellipse">
            <a:avLst/>
          </a:prstGeom>
          <a:solidFill>
            <a:srgbClr val="3C8DAD"/>
          </a:solidFill>
          <a:ln/>
        </p:spPr>
      </p:sp>
      <p:sp>
        <p:nvSpPr>
          <p:cNvPr id="15" name="Text 13"/>
          <p:cNvSpPr/>
          <p:nvPr/>
        </p:nvSpPr>
        <p:spPr>
          <a:xfrm>
            <a:off x="548640" y="3758184"/>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6" name="Text 14"/>
          <p:cNvSpPr/>
          <p:nvPr/>
        </p:nvSpPr>
        <p:spPr>
          <a:xfrm>
            <a:off x="1170432" y="3721608"/>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The agent loop</a:t>
            </a:r>
            <a:endParaRPr lang="en-US" sz="1500" dirty="0"/>
          </a:p>
        </p:txBody>
      </p:sp>
      <p:sp>
        <p:nvSpPr>
          <p:cNvPr id="17" name="Text 15"/>
          <p:cNvSpPr/>
          <p:nvPr/>
        </p:nvSpPr>
        <p:spPr>
          <a:xfrm>
            <a:off x="1170432" y="4123944"/>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model + tools + loop + memory</a:t>
            </a:r>
            <a:endParaRPr lang="en-US" sz="1200" dirty="0"/>
          </a:p>
        </p:txBody>
      </p:sp>
      <p:sp>
        <p:nvSpPr>
          <p:cNvPr id="18" name="Shape 16"/>
          <p:cNvSpPr/>
          <p:nvPr/>
        </p:nvSpPr>
        <p:spPr>
          <a:xfrm>
            <a:off x="548640" y="4928616"/>
            <a:ext cx="457200" cy="457200"/>
          </a:xfrm>
          <a:prstGeom prst="ellipse">
            <a:avLst/>
          </a:prstGeom>
          <a:solidFill>
            <a:srgbClr val="3C8DAD"/>
          </a:solidFill>
          <a:ln/>
        </p:spPr>
      </p:sp>
      <p:sp>
        <p:nvSpPr>
          <p:cNvPr id="19" name="Text 17"/>
          <p:cNvSpPr/>
          <p:nvPr/>
        </p:nvSpPr>
        <p:spPr>
          <a:xfrm>
            <a:off x="548640" y="4928616"/>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0" name="Text 18"/>
          <p:cNvSpPr/>
          <p:nvPr/>
        </p:nvSpPr>
        <p:spPr>
          <a:xfrm>
            <a:off x="1170432" y="4892040"/>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Agent vs. workflow vs. chatbot</a:t>
            </a:r>
            <a:endParaRPr lang="en-US" sz="1500" dirty="0"/>
          </a:p>
        </p:txBody>
      </p:sp>
      <p:sp>
        <p:nvSpPr>
          <p:cNvPr id="21" name="Text 19"/>
          <p:cNvSpPr/>
          <p:nvPr/>
        </p:nvSpPr>
        <p:spPr>
          <a:xfrm>
            <a:off x="1170432" y="5294376"/>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who owns the control flow</a:t>
            </a:r>
            <a:endParaRPr lang="en-US" sz="1200" dirty="0"/>
          </a:p>
        </p:txBody>
      </p:sp>
      <p:sp>
        <p:nvSpPr>
          <p:cNvPr id="22" name="Shape 20"/>
          <p:cNvSpPr/>
          <p:nvPr/>
        </p:nvSpPr>
        <p:spPr>
          <a:xfrm>
            <a:off x="6172200" y="1417320"/>
            <a:ext cx="457200" cy="457200"/>
          </a:xfrm>
          <a:prstGeom prst="ellipse">
            <a:avLst/>
          </a:prstGeom>
          <a:solidFill>
            <a:srgbClr val="2A4D8F"/>
          </a:solidFill>
          <a:ln/>
        </p:spPr>
      </p:sp>
      <p:sp>
        <p:nvSpPr>
          <p:cNvPr id="23" name="Text 21"/>
          <p:cNvSpPr/>
          <p:nvPr/>
        </p:nvSpPr>
        <p:spPr>
          <a:xfrm>
            <a:off x="6172200" y="141732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24" name="Text 22"/>
          <p:cNvSpPr/>
          <p:nvPr/>
        </p:nvSpPr>
        <p:spPr>
          <a:xfrm>
            <a:off x="6793992" y="1380744"/>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The autonomy spectrum</a:t>
            </a:r>
            <a:endParaRPr lang="en-US" sz="1500" dirty="0"/>
          </a:p>
        </p:txBody>
      </p:sp>
      <p:sp>
        <p:nvSpPr>
          <p:cNvPr id="25" name="Text 23"/>
          <p:cNvSpPr/>
          <p:nvPr/>
        </p:nvSpPr>
        <p:spPr>
          <a:xfrm>
            <a:off x="6793992" y="1783080"/>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autonomy is a dial, not a switch</a:t>
            </a:r>
            <a:endParaRPr lang="en-US" sz="1200" dirty="0"/>
          </a:p>
        </p:txBody>
      </p:sp>
      <p:sp>
        <p:nvSpPr>
          <p:cNvPr id="26" name="Shape 24"/>
          <p:cNvSpPr/>
          <p:nvPr/>
        </p:nvSpPr>
        <p:spPr>
          <a:xfrm>
            <a:off x="6172200" y="2587752"/>
            <a:ext cx="457200" cy="457200"/>
          </a:xfrm>
          <a:prstGeom prst="ellipse">
            <a:avLst/>
          </a:prstGeom>
          <a:solidFill>
            <a:srgbClr val="2A4D8F"/>
          </a:solidFill>
          <a:ln/>
        </p:spPr>
      </p:sp>
      <p:sp>
        <p:nvSpPr>
          <p:cNvPr id="27" name="Text 25"/>
          <p:cNvSpPr/>
          <p:nvPr/>
        </p:nvSpPr>
        <p:spPr>
          <a:xfrm>
            <a:off x="6172200" y="25877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6</a:t>
            </a:r>
            <a:endParaRPr lang="en-US" sz="1600" dirty="0"/>
          </a:p>
        </p:txBody>
      </p:sp>
      <p:sp>
        <p:nvSpPr>
          <p:cNvPr id="28" name="Text 26"/>
          <p:cNvSpPr/>
          <p:nvPr/>
        </p:nvSpPr>
        <p:spPr>
          <a:xfrm>
            <a:off x="6793992" y="2551176"/>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What enterprises actually use in 2026</a:t>
            </a:r>
            <a:endParaRPr lang="en-US" sz="1500" dirty="0"/>
          </a:p>
        </p:txBody>
      </p:sp>
      <p:sp>
        <p:nvSpPr>
          <p:cNvPr id="29" name="Text 27"/>
          <p:cNvSpPr/>
          <p:nvPr/>
        </p:nvSpPr>
        <p:spPr>
          <a:xfrm>
            <a:off x="6793992" y="2953512"/>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frameworks, platforms, MCP/A2A, coding agents</a:t>
            </a:r>
            <a:endParaRPr lang="en-US" sz="1200" dirty="0"/>
          </a:p>
        </p:txBody>
      </p:sp>
      <p:sp>
        <p:nvSpPr>
          <p:cNvPr id="30" name="Shape 28"/>
          <p:cNvSpPr/>
          <p:nvPr/>
        </p:nvSpPr>
        <p:spPr>
          <a:xfrm>
            <a:off x="6172200" y="3758184"/>
            <a:ext cx="457200" cy="457200"/>
          </a:xfrm>
          <a:prstGeom prst="ellipse">
            <a:avLst/>
          </a:prstGeom>
          <a:solidFill>
            <a:srgbClr val="2A4D8F"/>
          </a:solidFill>
          <a:ln/>
        </p:spPr>
      </p:sp>
      <p:sp>
        <p:nvSpPr>
          <p:cNvPr id="31" name="Text 29"/>
          <p:cNvSpPr/>
          <p:nvPr/>
        </p:nvSpPr>
        <p:spPr>
          <a:xfrm>
            <a:off x="6172200" y="3758184"/>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7</a:t>
            </a:r>
            <a:endParaRPr lang="en-US" sz="1600" dirty="0"/>
          </a:p>
        </p:txBody>
      </p:sp>
      <p:sp>
        <p:nvSpPr>
          <p:cNvPr id="32" name="Text 30"/>
          <p:cNvSpPr/>
          <p:nvPr/>
        </p:nvSpPr>
        <p:spPr>
          <a:xfrm>
            <a:off x="6793992" y="3721608"/>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Two in-class exercises</a:t>
            </a:r>
            <a:endParaRPr lang="en-US" sz="1500" dirty="0"/>
          </a:p>
        </p:txBody>
      </p:sp>
      <p:sp>
        <p:nvSpPr>
          <p:cNvPr id="33" name="Text 31"/>
          <p:cNvSpPr/>
          <p:nvPr/>
        </p:nvSpPr>
        <p:spPr>
          <a:xfrm>
            <a:off x="6793992" y="4123944"/>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classify scenarios + trace the loop</a:t>
            </a:r>
            <a:endParaRPr lang="en-US" sz="1200" dirty="0"/>
          </a:p>
        </p:txBody>
      </p:sp>
      <p:sp>
        <p:nvSpPr>
          <p:cNvPr id="34" name="Shape 32"/>
          <p:cNvSpPr/>
          <p:nvPr/>
        </p:nvSpPr>
        <p:spPr>
          <a:xfrm>
            <a:off x="6172200" y="4928616"/>
            <a:ext cx="457200" cy="457200"/>
          </a:xfrm>
          <a:prstGeom prst="ellipse">
            <a:avLst/>
          </a:prstGeom>
          <a:solidFill>
            <a:srgbClr val="2A4D8F"/>
          </a:solidFill>
          <a:ln/>
        </p:spPr>
      </p:sp>
      <p:sp>
        <p:nvSpPr>
          <p:cNvPr id="35" name="Text 33"/>
          <p:cNvSpPr/>
          <p:nvPr/>
        </p:nvSpPr>
        <p:spPr>
          <a:xfrm>
            <a:off x="6172200" y="4928616"/>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8</a:t>
            </a:r>
            <a:endParaRPr lang="en-US" sz="1600" dirty="0"/>
          </a:p>
        </p:txBody>
      </p:sp>
      <p:sp>
        <p:nvSpPr>
          <p:cNvPr id="36" name="Text 34"/>
          <p:cNvSpPr/>
          <p:nvPr/>
        </p:nvSpPr>
        <p:spPr>
          <a:xfrm>
            <a:off x="6793992" y="4892040"/>
            <a:ext cx="475488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Hands-on + case + interview check</a:t>
            </a:r>
            <a:endParaRPr lang="en-US" sz="1500" dirty="0"/>
          </a:p>
        </p:txBody>
      </p:sp>
      <p:sp>
        <p:nvSpPr>
          <p:cNvPr id="37" name="Text 35"/>
          <p:cNvSpPr/>
          <p:nvPr/>
        </p:nvSpPr>
        <p:spPr>
          <a:xfrm>
            <a:off x="6793992" y="5294376"/>
            <a:ext cx="4754880" cy="457200"/>
          </a:xfrm>
          <a:prstGeom prst="rect">
            <a:avLst/>
          </a:prstGeom>
          <a:noFill/>
          <a:ln/>
        </p:spPr>
        <p:txBody>
          <a:bodyPr wrap="square" lIns="0" tIns="0" rIns="0" bIns="0" rtlCol="0" anchor="ctr"/>
          <a:lstStyle/>
          <a:p>
            <a:pPr indent="0" marL="0">
              <a:buNone/>
            </a:pPr>
            <a:r>
              <a:rPr lang="en-US" sz="1200" dirty="0">
                <a:solidFill>
                  <a:srgbClr val="33415C"/>
                </a:solidFill>
                <a:latin typeface="Calibri" pitchFamily="34" charset="0"/>
                <a:ea typeface="Calibri" pitchFamily="34" charset="-122"/>
                <a:cs typeface="Calibri" pitchFamily="34" charset="-120"/>
              </a:rPr>
              <a:t>toolchain setup, the gen-AI paradox, job questions</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THE MIS DECISION</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Build vs. buy vs. wait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35</a:t>
            </a:r>
            <a:endParaRPr lang="en-US" sz="900" dirty="0"/>
          </a:p>
        </p:txBody>
      </p:sp>
      <p:sp>
        <p:nvSpPr>
          <p:cNvPr id="6" name="Shape 4"/>
          <p:cNvSpPr/>
          <p:nvPr/>
        </p:nvSpPr>
        <p:spPr>
          <a:xfrm>
            <a:off x="502920" y="1554480"/>
            <a:ext cx="3063240" cy="548640"/>
          </a:xfrm>
          <a:prstGeom prst="rect">
            <a:avLst/>
          </a:prstGeom>
          <a:solidFill>
            <a:srgbClr val="1B2A4A"/>
          </a:solidFill>
          <a:ln w="12700">
            <a:solidFill>
              <a:srgbClr val="D9E0EC"/>
            </a:solidFill>
            <a:prstDash val="solid"/>
          </a:ln>
        </p:spPr>
      </p:sp>
      <p:sp>
        <p:nvSpPr>
          <p:cNvPr id="7" name="Text 5"/>
          <p:cNvSpPr/>
          <p:nvPr/>
        </p:nvSpPr>
        <p:spPr>
          <a:xfrm>
            <a:off x="594360" y="1554480"/>
            <a:ext cx="2880360" cy="548640"/>
          </a:xfrm>
          <a:prstGeom prst="rect">
            <a:avLst/>
          </a:prstGeom>
          <a:noFill/>
          <a:ln/>
        </p:spPr>
        <p:txBody>
          <a:bodyPr wrap="square" lIns="0" tIns="0" rIns="0" bIns="0" rtlCol="0" anchor="ctr"/>
          <a:lstStyle/>
          <a:p>
            <a:pPr algn="l" indent="0" marL="0">
              <a:buNone/>
            </a:pPr>
            <a:r>
              <a:rPr lang="en-US" sz="1300" b="1" dirty="0">
                <a:solidFill>
                  <a:srgbClr val="FFFFFF"/>
                </a:solidFill>
                <a:latin typeface="Calibri" pitchFamily="34" charset="0"/>
                <a:ea typeface="Calibri" pitchFamily="34" charset="-122"/>
                <a:cs typeface="Calibri" pitchFamily="34" charset="-120"/>
              </a:rPr>
              <a:t>Dimension</a:t>
            </a:r>
            <a:endParaRPr lang="en-US" sz="1300" dirty="0"/>
          </a:p>
        </p:txBody>
      </p:sp>
      <p:sp>
        <p:nvSpPr>
          <p:cNvPr id="8" name="Shape 6"/>
          <p:cNvSpPr/>
          <p:nvPr/>
        </p:nvSpPr>
        <p:spPr>
          <a:xfrm>
            <a:off x="3566160" y="1554480"/>
            <a:ext cx="2697480" cy="548640"/>
          </a:xfrm>
          <a:prstGeom prst="rect">
            <a:avLst/>
          </a:prstGeom>
          <a:solidFill>
            <a:srgbClr val="3C8DAD"/>
          </a:solidFill>
          <a:ln w="12700">
            <a:solidFill>
              <a:srgbClr val="D9E0EC"/>
            </a:solidFill>
            <a:prstDash val="solid"/>
          </a:ln>
        </p:spPr>
      </p:sp>
      <p:sp>
        <p:nvSpPr>
          <p:cNvPr id="9" name="Text 7"/>
          <p:cNvSpPr/>
          <p:nvPr/>
        </p:nvSpPr>
        <p:spPr>
          <a:xfrm>
            <a:off x="3657600" y="1554480"/>
            <a:ext cx="2514600" cy="5486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Build (LangGraph)</a:t>
            </a:r>
            <a:endParaRPr lang="en-US" sz="1300" dirty="0"/>
          </a:p>
        </p:txBody>
      </p:sp>
      <p:sp>
        <p:nvSpPr>
          <p:cNvPr id="10" name="Shape 8"/>
          <p:cNvSpPr/>
          <p:nvPr/>
        </p:nvSpPr>
        <p:spPr>
          <a:xfrm>
            <a:off x="6263640" y="1554480"/>
            <a:ext cx="2697480" cy="548640"/>
          </a:xfrm>
          <a:prstGeom prst="rect">
            <a:avLst/>
          </a:prstGeom>
          <a:solidFill>
            <a:srgbClr val="2A4D8F"/>
          </a:solidFill>
          <a:ln w="12700">
            <a:solidFill>
              <a:srgbClr val="D9E0EC"/>
            </a:solidFill>
            <a:prstDash val="solid"/>
          </a:ln>
        </p:spPr>
      </p:sp>
      <p:sp>
        <p:nvSpPr>
          <p:cNvPr id="11" name="Text 9"/>
          <p:cNvSpPr/>
          <p:nvPr/>
        </p:nvSpPr>
        <p:spPr>
          <a:xfrm>
            <a:off x="6355080" y="1554480"/>
            <a:ext cx="2514600" cy="5486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Buy (platform)</a:t>
            </a:r>
            <a:endParaRPr lang="en-US" sz="1300" dirty="0"/>
          </a:p>
        </p:txBody>
      </p:sp>
      <p:sp>
        <p:nvSpPr>
          <p:cNvPr id="12" name="Shape 10"/>
          <p:cNvSpPr/>
          <p:nvPr/>
        </p:nvSpPr>
        <p:spPr>
          <a:xfrm>
            <a:off x="8961120" y="1554480"/>
            <a:ext cx="2724912" cy="548640"/>
          </a:xfrm>
          <a:prstGeom prst="rect">
            <a:avLst/>
          </a:prstGeom>
          <a:solidFill>
            <a:srgbClr val="6B7280"/>
          </a:solidFill>
          <a:ln w="12700">
            <a:solidFill>
              <a:srgbClr val="D9E0EC"/>
            </a:solidFill>
            <a:prstDash val="solid"/>
          </a:ln>
        </p:spPr>
      </p:sp>
      <p:sp>
        <p:nvSpPr>
          <p:cNvPr id="13" name="Text 11"/>
          <p:cNvSpPr/>
          <p:nvPr/>
        </p:nvSpPr>
        <p:spPr>
          <a:xfrm>
            <a:off x="9052560" y="1554480"/>
            <a:ext cx="2542032" cy="5486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Wait (do nothing yet)</a:t>
            </a:r>
            <a:endParaRPr lang="en-US" sz="1300" dirty="0"/>
          </a:p>
        </p:txBody>
      </p:sp>
      <p:sp>
        <p:nvSpPr>
          <p:cNvPr id="14" name="Shape 12"/>
          <p:cNvSpPr/>
          <p:nvPr/>
        </p:nvSpPr>
        <p:spPr>
          <a:xfrm>
            <a:off x="502920" y="2103120"/>
            <a:ext cx="3063240" cy="713232"/>
          </a:xfrm>
          <a:prstGeom prst="rect">
            <a:avLst/>
          </a:prstGeom>
          <a:solidFill>
            <a:srgbClr val="E7ECF5"/>
          </a:solidFill>
          <a:ln w="12700">
            <a:solidFill>
              <a:srgbClr val="D9E0EC"/>
            </a:solidFill>
            <a:prstDash val="solid"/>
          </a:ln>
        </p:spPr>
      </p:sp>
      <p:sp>
        <p:nvSpPr>
          <p:cNvPr id="15" name="Text 13"/>
          <p:cNvSpPr/>
          <p:nvPr/>
        </p:nvSpPr>
        <p:spPr>
          <a:xfrm>
            <a:off x="594360" y="2103120"/>
            <a:ext cx="2880360" cy="713232"/>
          </a:xfrm>
          <a:prstGeom prst="rect">
            <a:avLst/>
          </a:prstGeom>
          <a:noFill/>
          <a:ln/>
        </p:spPr>
        <p:txBody>
          <a:bodyPr wrap="square" lIns="0" tIns="0" rIns="0" bIns="0" rtlCol="0" anchor="ctr"/>
          <a:lstStyle/>
          <a:p>
            <a:pPr algn="l" indent="0" marL="0">
              <a:buNone/>
            </a:pPr>
            <a:r>
              <a:rPr lang="en-US" sz="1250" b="1" dirty="0">
                <a:solidFill>
                  <a:srgbClr val="33415C"/>
                </a:solidFill>
                <a:latin typeface="Calibri" pitchFamily="34" charset="0"/>
                <a:ea typeface="Calibri" pitchFamily="34" charset="-122"/>
                <a:cs typeface="Calibri" pitchFamily="34" charset="-120"/>
              </a:rPr>
              <a:t>Control over the loop</a:t>
            </a:r>
            <a:endParaRPr lang="en-US" sz="1250" dirty="0"/>
          </a:p>
        </p:txBody>
      </p:sp>
      <p:sp>
        <p:nvSpPr>
          <p:cNvPr id="16" name="Shape 14"/>
          <p:cNvSpPr/>
          <p:nvPr/>
        </p:nvSpPr>
        <p:spPr>
          <a:xfrm>
            <a:off x="3566160" y="2103120"/>
            <a:ext cx="2697480" cy="713232"/>
          </a:xfrm>
          <a:prstGeom prst="rect">
            <a:avLst/>
          </a:prstGeom>
          <a:solidFill>
            <a:srgbClr val="FAFBFD"/>
          </a:solidFill>
          <a:ln w="12700">
            <a:solidFill>
              <a:srgbClr val="D9E0EC"/>
            </a:solidFill>
            <a:prstDash val="solid"/>
          </a:ln>
        </p:spPr>
      </p:sp>
      <p:sp>
        <p:nvSpPr>
          <p:cNvPr id="17" name="Text 15"/>
          <p:cNvSpPr/>
          <p:nvPr/>
        </p:nvSpPr>
        <p:spPr>
          <a:xfrm>
            <a:off x="3657600" y="2103120"/>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Full</a:t>
            </a:r>
            <a:endParaRPr lang="en-US" sz="1250" dirty="0"/>
          </a:p>
        </p:txBody>
      </p:sp>
      <p:sp>
        <p:nvSpPr>
          <p:cNvPr id="18" name="Shape 16"/>
          <p:cNvSpPr/>
          <p:nvPr/>
        </p:nvSpPr>
        <p:spPr>
          <a:xfrm>
            <a:off x="6263640" y="2103120"/>
            <a:ext cx="2697480" cy="713232"/>
          </a:xfrm>
          <a:prstGeom prst="rect">
            <a:avLst/>
          </a:prstGeom>
          <a:solidFill>
            <a:srgbClr val="FAFBFD"/>
          </a:solidFill>
          <a:ln w="12700">
            <a:solidFill>
              <a:srgbClr val="D9E0EC"/>
            </a:solidFill>
            <a:prstDash val="solid"/>
          </a:ln>
        </p:spPr>
      </p:sp>
      <p:sp>
        <p:nvSpPr>
          <p:cNvPr id="19" name="Text 17"/>
          <p:cNvSpPr/>
          <p:nvPr/>
        </p:nvSpPr>
        <p:spPr>
          <a:xfrm>
            <a:off x="6355080" y="2103120"/>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Limited</a:t>
            </a:r>
            <a:endParaRPr lang="en-US" sz="1250" dirty="0"/>
          </a:p>
        </p:txBody>
      </p:sp>
      <p:sp>
        <p:nvSpPr>
          <p:cNvPr id="20" name="Shape 18"/>
          <p:cNvSpPr/>
          <p:nvPr/>
        </p:nvSpPr>
        <p:spPr>
          <a:xfrm>
            <a:off x="8961120" y="2103120"/>
            <a:ext cx="2724912" cy="713232"/>
          </a:xfrm>
          <a:prstGeom prst="rect">
            <a:avLst/>
          </a:prstGeom>
          <a:solidFill>
            <a:srgbClr val="FAFBFD"/>
          </a:solidFill>
          <a:ln w="12700">
            <a:solidFill>
              <a:srgbClr val="D9E0EC"/>
            </a:solidFill>
            <a:prstDash val="solid"/>
          </a:ln>
        </p:spPr>
      </p:sp>
      <p:sp>
        <p:nvSpPr>
          <p:cNvPr id="21" name="Text 19"/>
          <p:cNvSpPr/>
          <p:nvPr/>
        </p:nvSpPr>
        <p:spPr>
          <a:xfrm>
            <a:off x="9052560" y="2103120"/>
            <a:ext cx="2542032"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n/a</a:t>
            </a:r>
            <a:endParaRPr lang="en-US" sz="1250" dirty="0"/>
          </a:p>
        </p:txBody>
      </p:sp>
      <p:sp>
        <p:nvSpPr>
          <p:cNvPr id="22" name="Shape 20"/>
          <p:cNvSpPr/>
          <p:nvPr/>
        </p:nvSpPr>
        <p:spPr>
          <a:xfrm>
            <a:off x="502920" y="2816352"/>
            <a:ext cx="3063240" cy="713232"/>
          </a:xfrm>
          <a:prstGeom prst="rect">
            <a:avLst/>
          </a:prstGeom>
          <a:solidFill>
            <a:srgbClr val="E7ECF5"/>
          </a:solidFill>
          <a:ln w="12700">
            <a:solidFill>
              <a:srgbClr val="D9E0EC"/>
            </a:solidFill>
            <a:prstDash val="solid"/>
          </a:ln>
        </p:spPr>
      </p:sp>
      <p:sp>
        <p:nvSpPr>
          <p:cNvPr id="23" name="Text 21"/>
          <p:cNvSpPr/>
          <p:nvPr/>
        </p:nvSpPr>
        <p:spPr>
          <a:xfrm>
            <a:off x="594360" y="2816352"/>
            <a:ext cx="2880360" cy="713232"/>
          </a:xfrm>
          <a:prstGeom prst="rect">
            <a:avLst/>
          </a:prstGeom>
          <a:noFill/>
          <a:ln/>
        </p:spPr>
        <p:txBody>
          <a:bodyPr wrap="square" lIns="0" tIns="0" rIns="0" bIns="0" rtlCol="0" anchor="ctr"/>
          <a:lstStyle/>
          <a:p>
            <a:pPr algn="l" indent="0" marL="0">
              <a:buNone/>
            </a:pPr>
            <a:r>
              <a:rPr lang="en-US" sz="1250" b="1" dirty="0">
                <a:solidFill>
                  <a:srgbClr val="33415C"/>
                </a:solidFill>
                <a:latin typeface="Calibri" pitchFamily="34" charset="0"/>
                <a:ea typeface="Calibri" pitchFamily="34" charset="-122"/>
                <a:cs typeface="Calibri" pitchFamily="34" charset="-120"/>
              </a:rPr>
              <a:t>Time to first value</a:t>
            </a:r>
            <a:endParaRPr lang="en-US" sz="1250" dirty="0"/>
          </a:p>
        </p:txBody>
      </p:sp>
      <p:sp>
        <p:nvSpPr>
          <p:cNvPr id="24" name="Shape 22"/>
          <p:cNvSpPr/>
          <p:nvPr/>
        </p:nvSpPr>
        <p:spPr>
          <a:xfrm>
            <a:off x="3566160" y="2816352"/>
            <a:ext cx="2697480" cy="713232"/>
          </a:xfrm>
          <a:prstGeom prst="rect">
            <a:avLst/>
          </a:prstGeom>
          <a:solidFill>
            <a:srgbClr val="FFFFFF"/>
          </a:solidFill>
          <a:ln w="12700">
            <a:solidFill>
              <a:srgbClr val="D9E0EC"/>
            </a:solidFill>
            <a:prstDash val="solid"/>
          </a:ln>
        </p:spPr>
      </p:sp>
      <p:sp>
        <p:nvSpPr>
          <p:cNvPr id="25" name="Text 23"/>
          <p:cNvSpPr/>
          <p:nvPr/>
        </p:nvSpPr>
        <p:spPr>
          <a:xfrm>
            <a:off x="3657600" y="2816352"/>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Slower</a:t>
            </a:r>
            <a:endParaRPr lang="en-US" sz="1250" dirty="0"/>
          </a:p>
        </p:txBody>
      </p:sp>
      <p:sp>
        <p:nvSpPr>
          <p:cNvPr id="26" name="Shape 24"/>
          <p:cNvSpPr/>
          <p:nvPr/>
        </p:nvSpPr>
        <p:spPr>
          <a:xfrm>
            <a:off x="6263640" y="2816352"/>
            <a:ext cx="2697480" cy="713232"/>
          </a:xfrm>
          <a:prstGeom prst="rect">
            <a:avLst/>
          </a:prstGeom>
          <a:solidFill>
            <a:srgbClr val="FFFFFF"/>
          </a:solidFill>
          <a:ln w="12700">
            <a:solidFill>
              <a:srgbClr val="D9E0EC"/>
            </a:solidFill>
            <a:prstDash val="solid"/>
          </a:ln>
        </p:spPr>
      </p:sp>
      <p:sp>
        <p:nvSpPr>
          <p:cNvPr id="27" name="Text 25"/>
          <p:cNvSpPr/>
          <p:nvPr/>
        </p:nvSpPr>
        <p:spPr>
          <a:xfrm>
            <a:off x="6355080" y="2816352"/>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Fast</a:t>
            </a:r>
            <a:endParaRPr lang="en-US" sz="1250" dirty="0"/>
          </a:p>
        </p:txBody>
      </p:sp>
      <p:sp>
        <p:nvSpPr>
          <p:cNvPr id="28" name="Shape 26"/>
          <p:cNvSpPr/>
          <p:nvPr/>
        </p:nvSpPr>
        <p:spPr>
          <a:xfrm>
            <a:off x="8961120" y="2816352"/>
            <a:ext cx="2724912" cy="713232"/>
          </a:xfrm>
          <a:prstGeom prst="rect">
            <a:avLst/>
          </a:prstGeom>
          <a:solidFill>
            <a:srgbClr val="FFFFFF"/>
          </a:solidFill>
          <a:ln w="12700">
            <a:solidFill>
              <a:srgbClr val="D9E0EC"/>
            </a:solidFill>
            <a:prstDash val="solid"/>
          </a:ln>
        </p:spPr>
      </p:sp>
      <p:sp>
        <p:nvSpPr>
          <p:cNvPr id="29" name="Text 27"/>
          <p:cNvSpPr/>
          <p:nvPr/>
        </p:nvSpPr>
        <p:spPr>
          <a:xfrm>
            <a:off x="9052560" y="2816352"/>
            <a:ext cx="2542032"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Instant</a:t>
            </a:r>
            <a:endParaRPr lang="en-US" sz="1250" dirty="0"/>
          </a:p>
        </p:txBody>
      </p:sp>
      <p:sp>
        <p:nvSpPr>
          <p:cNvPr id="30" name="Shape 28"/>
          <p:cNvSpPr/>
          <p:nvPr/>
        </p:nvSpPr>
        <p:spPr>
          <a:xfrm>
            <a:off x="502920" y="3529584"/>
            <a:ext cx="3063240" cy="713232"/>
          </a:xfrm>
          <a:prstGeom prst="rect">
            <a:avLst/>
          </a:prstGeom>
          <a:solidFill>
            <a:srgbClr val="E7ECF5"/>
          </a:solidFill>
          <a:ln w="12700">
            <a:solidFill>
              <a:srgbClr val="D9E0EC"/>
            </a:solidFill>
            <a:prstDash val="solid"/>
          </a:ln>
        </p:spPr>
      </p:sp>
      <p:sp>
        <p:nvSpPr>
          <p:cNvPr id="31" name="Text 29"/>
          <p:cNvSpPr/>
          <p:nvPr/>
        </p:nvSpPr>
        <p:spPr>
          <a:xfrm>
            <a:off x="594360" y="3529584"/>
            <a:ext cx="2880360" cy="713232"/>
          </a:xfrm>
          <a:prstGeom prst="rect">
            <a:avLst/>
          </a:prstGeom>
          <a:noFill/>
          <a:ln/>
        </p:spPr>
        <p:txBody>
          <a:bodyPr wrap="square" lIns="0" tIns="0" rIns="0" bIns="0" rtlCol="0" anchor="ctr"/>
          <a:lstStyle/>
          <a:p>
            <a:pPr algn="l" indent="0" marL="0">
              <a:buNone/>
            </a:pPr>
            <a:r>
              <a:rPr lang="en-US" sz="1250" b="1" dirty="0">
                <a:solidFill>
                  <a:srgbClr val="33415C"/>
                </a:solidFill>
                <a:latin typeface="Calibri" pitchFamily="34" charset="0"/>
                <a:ea typeface="Calibri" pitchFamily="34" charset="-122"/>
                <a:cs typeface="Calibri" pitchFamily="34" charset="-120"/>
              </a:rPr>
              <a:t>Ongoing cost</a:t>
            </a:r>
            <a:endParaRPr lang="en-US" sz="1250" dirty="0"/>
          </a:p>
        </p:txBody>
      </p:sp>
      <p:sp>
        <p:nvSpPr>
          <p:cNvPr id="32" name="Shape 30"/>
          <p:cNvSpPr/>
          <p:nvPr/>
        </p:nvSpPr>
        <p:spPr>
          <a:xfrm>
            <a:off x="3566160" y="3529584"/>
            <a:ext cx="2697480" cy="713232"/>
          </a:xfrm>
          <a:prstGeom prst="rect">
            <a:avLst/>
          </a:prstGeom>
          <a:solidFill>
            <a:srgbClr val="FAFBFD"/>
          </a:solidFill>
          <a:ln w="12700">
            <a:solidFill>
              <a:srgbClr val="D9E0EC"/>
            </a:solidFill>
            <a:prstDash val="solid"/>
          </a:ln>
        </p:spPr>
      </p:sp>
      <p:sp>
        <p:nvSpPr>
          <p:cNvPr id="33" name="Text 31"/>
          <p:cNvSpPr/>
          <p:nvPr/>
        </p:nvSpPr>
        <p:spPr>
          <a:xfrm>
            <a:off x="3657600" y="3529584"/>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Your dev time</a:t>
            </a:r>
            <a:endParaRPr lang="en-US" sz="1250" dirty="0"/>
          </a:p>
        </p:txBody>
      </p:sp>
      <p:sp>
        <p:nvSpPr>
          <p:cNvPr id="34" name="Shape 32"/>
          <p:cNvSpPr/>
          <p:nvPr/>
        </p:nvSpPr>
        <p:spPr>
          <a:xfrm>
            <a:off x="6263640" y="3529584"/>
            <a:ext cx="2697480" cy="713232"/>
          </a:xfrm>
          <a:prstGeom prst="rect">
            <a:avLst/>
          </a:prstGeom>
          <a:solidFill>
            <a:srgbClr val="FAFBFD"/>
          </a:solidFill>
          <a:ln w="12700">
            <a:solidFill>
              <a:srgbClr val="D9E0EC"/>
            </a:solidFill>
            <a:prstDash val="solid"/>
          </a:ln>
        </p:spPr>
      </p:sp>
      <p:sp>
        <p:nvSpPr>
          <p:cNvPr id="35" name="Text 33"/>
          <p:cNvSpPr/>
          <p:nvPr/>
        </p:nvSpPr>
        <p:spPr>
          <a:xfrm>
            <a:off x="6355080" y="3529584"/>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Platform fees</a:t>
            </a:r>
            <a:endParaRPr lang="en-US" sz="1250" dirty="0"/>
          </a:p>
        </p:txBody>
      </p:sp>
      <p:sp>
        <p:nvSpPr>
          <p:cNvPr id="36" name="Shape 34"/>
          <p:cNvSpPr/>
          <p:nvPr/>
        </p:nvSpPr>
        <p:spPr>
          <a:xfrm>
            <a:off x="8961120" y="3529584"/>
            <a:ext cx="2724912" cy="713232"/>
          </a:xfrm>
          <a:prstGeom prst="rect">
            <a:avLst/>
          </a:prstGeom>
          <a:solidFill>
            <a:srgbClr val="FAFBFD"/>
          </a:solidFill>
          <a:ln w="12700">
            <a:solidFill>
              <a:srgbClr val="D9E0EC"/>
            </a:solidFill>
            <a:prstDash val="solid"/>
          </a:ln>
        </p:spPr>
      </p:sp>
      <p:sp>
        <p:nvSpPr>
          <p:cNvPr id="37" name="Text 35"/>
          <p:cNvSpPr/>
          <p:nvPr/>
        </p:nvSpPr>
        <p:spPr>
          <a:xfrm>
            <a:off x="9052560" y="3529584"/>
            <a:ext cx="2542032"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$0 now</a:t>
            </a:r>
            <a:endParaRPr lang="en-US" sz="1250" dirty="0"/>
          </a:p>
        </p:txBody>
      </p:sp>
      <p:sp>
        <p:nvSpPr>
          <p:cNvPr id="38" name="Shape 36"/>
          <p:cNvSpPr/>
          <p:nvPr/>
        </p:nvSpPr>
        <p:spPr>
          <a:xfrm>
            <a:off x="502920" y="4242816"/>
            <a:ext cx="3063240" cy="713232"/>
          </a:xfrm>
          <a:prstGeom prst="rect">
            <a:avLst/>
          </a:prstGeom>
          <a:solidFill>
            <a:srgbClr val="E7ECF5"/>
          </a:solidFill>
          <a:ln w="12700">
            <a:solidFill>
              <a:srgbClr val="D9E0EC"/>
            </a:solidFill>
            <a:prstDash val="solid"/>
          </a:ln>
        </p:spPr>
      </p:sp>
      <p:sp>
        <p:nvSpPr>
          <p:cNvPr id="39" name="Text 37"/>
          <p:cNvSpPr/>
          <p:nvPr/>
        </p:nvSpPr>
        <p:spPr>
          <a:xfrm>
            <a:off x="594360" y="4242816"/>
            <a:ext cx="2880360" cy="713232"/>
          </a:xfrm>
          <a:prstGeom prst="rect">
            <a:avLst/>
          </a:prstGeom>
          <a:noFill/>
          <a:ln/>
        </p:spPr>
        <p:txBody>
          <a:bodyPr wrap="square" lIns="0" tIns="0" rIns="0" bIns="0" rtlCol="0" anchor="ctr"/>
          <a:lstStyle/>
          <a:p>
            <a:pPr algn="l" indent="0" marL="0">
              <a:buNone/>
            </a:pPr>
            <a:r>
              <a:rPr lang="en-US" sz="1250" b="1" dirty="0">
                <a:solidFill>
                  <a:srgbClr val="33415C"/>
                </a:solidFill>
                <a:latin typeface="Calibri" pitchFamily="34" charset="0"/>
                <a:ea typeface="Calibri" pitchFamily="34" charset="-122"/>
                <a:cs typeface="Calibri" pitchFamily="34" charset="-120"/>
              </a:rPr>
              <a:t>Lock-in risk</a:t>
            </a:r>
            <a:endParaRPr lang="en-US" sz="1250" dirty="0"/>
          </a:p>
        </p:txBody>
      </p:sp>
      <p:sp>
        <p:nvSpPr>
          <p:cNvPr id="40" name="Shape 38"/>
          <p:cNvSpPr/>
          <p:nvPr/>
        </p:nvSpPr>
        <p:spPr>
          <a:xfrm>
            <a:off x="3566160" y="4242816"/>
            <a:ext cx="2697480" cy="713232"/>
          </a:xfrm>
          <a:prstGeom prst="rect">
            <a:avLst/>
          </a:prstGeom>
          <a:solidFill>
            <a:srgbClr val="FFFFFF"/>
          </a:solidFill>
          <a:ln w="12700">
            <a:solidFill>
              <a:srgbClr val="D9E0EC"/>
            </a:solidFill>
            <a:prstDash val="solid"/>
          </a:ln>
        </p:spPr>
      </p:sp>
      <p:sp>
        <p:nvSpPr>
          <p:cNvPr id="41" name="Text 39"/>
          <p:cNvSpPr/>
          <p:nvPr/>
        </p:nvSpPr>
        <p:spPr>
          <a:xfrm>
            <a:off x="3657600" y="4242816"/>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Low</a:t>
            </a:r>
            <a:endParaRPr lang="en-US" sz="1250" dirty="0"/>
          </a:p>
        </p:txBody>
      </p:sp>
      <p:sp>
        <p:nvSpPr>
          <p:cNvPr id="42" name="Shape 40"/>
          <p:cNvSpPr/>
          <p:nvPr/>
        </p:nvSpPr>
        <p:spPr>
          <a:xfrm>
            <a:off x="6263640" y="4242816"/>
            <a:ext cx="2697480" cy="713232"/>
          </a:xfrm>
          <a:prstGeom prst="rect">
            <a:avLst/>
          </a:prstGeom>
          <a:solidFill>
            <a:srgbClr val="FFFFFF"/>
          </a:solidFill>
          <a:ln w="12700">
            <a:solidFill>
              <a:srgbClr val="D9E0EC"/>
            </a:solidFill>
            <a:prstDash val="solid"/>
          </a:ln>
        </p:spPr>
      </p:sp>
      <p:sp>
        <p:nvSpPr>
          <p:cNvPr id="43" name="Text 41"/>
          <p:cNvSpPr/>
          <p:nvPr/>
        </p:nvSpPr>
        <p:spPr>
          <a:xfrm>
            <a:off x="6355080" y="4242816"/>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Higher</a:t>
            </a:r>
            <a:endParaRPr lang="en-US" sz="1250" dirty="0"/>
          </a:p>
        </p:txBody>
      </p:sp>
      <p:sp>
        <p:nvSpPr>
          <p:cNvPr id="44" name="Shape 42"/>
          <p:cNvSpPr/>
          <p:nvPr/>
        </p:nvSpPr>
        <p:spPr>
          <a:xfrm>
            <a:off x="8961120" y="4242816"/>
            <a:ext cx="2724912" cy="713232"/>
          </a:xfrm>
          <a:prstGeom prst="rect">
            <a:avLst/>
          </a:prstGeom>
          <a:solidFill>
            <a:srgbClr val="FFFFFF"/>
          </a:solidFill>
          <a:ln w="12700">
            <a:solidFill>
              <a:srgbClr val="D9E0EC"/>
            </a:solidFill>
            <a:prstDash val="solid"/>
          </a:ln>
        </p:spPr>
      </p:sp>
      <p:sp>
        <p:nvSpPr>
          <p:cNvPr id="45" name="Text 43"/>
          <p:cNvSpPr/>
          <p:nvPr/>
        </p:nvSpPr>
        <p:spPr>
          <a:xfrm>
            <a:off x="9052560" y="4242816"/>
            <a:ext cx="2542032"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None</a:t>
            </a:r>
            <a:endParaRPr lang="en-US" sz="1250" dirty="0"/>
          </a:p>
        </p:txBody>
      </p:sp>
      <p:sp>
        <p:nvSpPr>
          <p:cNvPr id="46" name="Shape 44"/>
          <p:cNvSpPr/>
          <p:nvPr/>
        </p:nvSpPr>
        <p:spPr>
          <a:xfrm>
            <a:off x="502920" y="4956048"/>
            <a:ext cx="3063240" cy="713232"/>
          </a:xfrm>
          <a:prstGeom prst="rect">
            <a:avLst/>
          </a:prstGeom>
          <a:solidFill>
            <a:srgbClr val="E7ECF5"/>
          </a:solidFill>
          <a:ln w="12700">
            <a:solidFill>
              <a:srgbClr val="D9E0EC"/>
            </a:solidFill>
            <a:prstDash val="solid"/>
          </a:ln>
        </p:spPr>
      </p:sp>
      <p:sp>
        <p:nvSpPr>
          <p:cNvPr id="47" name="Text 45"/>
          <p:cNvSpPr/>
          <p:nvPr/>
        </p:nvSpPr>
        <p:spPr>
          <a:xfrm>
            <a:off x="594360" y="4956048"/>
            <a:ext cx="2880360" cy="713232"/>
          </a:xfrm>
          <a:prstGeom prst="rect">
            <a:avLst/>
          </a:prstGeom>
          <a:noFill/>
          <a:ln/>
        </p:spPr>
        <p:txBody>
          <a:bodyPr wrap="square" lIns="0" tIns="0" rIns="0" bIns="0" rtlCol="0" anchor="ctr"/>
          <a:lstStyle/>
          <a:p>
            <a:pPr algn="l" indent="0" marL="0">
              <a:buNone/>
            </a:pPr>
            <a:r>
              <a:rPr lang="en-US" sz="1250" b="1" dirty="0">
                <a:solidFill>
                  <a:srgbClr val="33415C"/>
                </a:solidFill>
                <a:latin typeface="Calibri" pitchFamily="34" charset="0"/>
                <a:ea typeface="Calibri" pitchFamily="34" charset="-122"/>
                <a:cs typeface="Calibri" pitchFamily="34" charset="-120"/>
              </a:rPr>
              <a:t>Best fit</a:t>
            </a:r>
            <a:endParaRPr lang="en-US" sz="1250" dirty="0"/>
          </a:p>
        </p:txBody>
      </p:sp>
      <p:sp>
        <p:nvSpPr>
          <p:cNvPr id="48" name="Shape 46"/>
          <p:cNvSpPr/>
          <p:nvPr/>
        </p:nvSpPr>
        <p:spPr>
          <a:xfrm>
            <a:off x="3566160" y="4956048"/>
            <a:ext cx="2697480" cy="713232"/>
          </a:xfrm>
          <a:prstGeom prst="rect">
            <a:avLst/>
          </a:prstGeom>
          <a:solidFill>
            <a:srgbClr val="FAFBFD"/>
          </a:solidFill>
          <a:ln w="12700">
            <a:solidFill>
              <a:srgbClr val="D9E0EC"/>
            </a:solidFill>
            <a:prstDash val="solid"/>
          </a:ln>
        </p:spPr>
      </p:sp>
      <p:sp>
        <p:nvSpPr>
          <p:cNvPr id="49" name="Text 47"/>
          <p:cNvSpPr/>
          <p:nvPr/>
        </p:nvSpPr>
        <p:spPr>
          <a:xfrm>
            <a:off x="3657600" y="4956048"/>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Core, differentiating</a:t>
            </a:r>
            <a:endParaRPr lang="en-US" sz="1250" dirty="0"/>
          </a:p>
        </p:txBody>
      </p:sp>
      <p:sp>
        <p:nvSpPr>
          <p:cNvPr id="50" name="Shape 48"/>
          <p:cNvSpPr/>
          <p:nvPr/>
        </p:nvSpPr>
        <p:spPr>
          <a:xfrm>
            <a:off x="6263640" y="4956048"/>
            <a:ext cx="2697480" cy="713232"/>
          </a:xfrm>
          <a:prstGeom prst="rect">
            <a:avLst/>
          </a:prstGeom>
          <a:solidFill>
            <a:srgbClr val="FAFBFD"/>
          </a:solidFill>
          <a:ln w="12700">
            <a:solidFill>
              <a:srgbClr val="D9E0EC"/>
            </a:solidFill>
            <a:prstDash val="solid"/>
          </a:ln>
        </p:spPr>
      </p:sp>
      <p:sp>
        <p:nvSpPr>
          <p:cNvPr id="51" name="Text 49"/>
          <p:cNvSpPr/>
          <p:nvPr/>
        </p:nvSpPr>
        <p:spPr>
          <a:xfrm>
            <a:off x="6355080" y="4956048"/>
            <a:ext cx="2514600"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Common, non-core</a:t>
            </a:r>
            <a:endParaRPr lang="en-US" sz="1250" dirty="0"/>
          </a:p>
        </p:txBody>
      </p:sp>
      <p:sp>
        <p:nvSpPr>
          <p:cNvPr id="52" name="Shape 50"/>
          <p:cNvSpPr/>
          <p:nvPr/>
        </p:nvSpPr>
        <p:spPr>
          <a:xfrm>
            <a:off x="8961120" y="4956048"/>
            <a:ext cx="2724912" cy="713232"/>
          </a:xfrm>
          <a:prstGeom prst="rect">
            <a:avLst/>
          </a:prstGeom>
          <a:solidFill>
            <a:srgbClr val="FAFBFD"/>
          </a:solidFill>
          <a:ln w="12700">
            <a:solidFill>
              <a:srgbClr val="D9E0EC"/>
            </a:solidFill>
            <a:prstDash val="solid"/>
          </a:ln>
        </p:spPr>
      </p:sp>
      <p:sp>
        <p:nvSpPr>
          <p:cNvPr id="53" name="Text 51"/>
          <p:cNvSpPr/>
          <p:nvPr/>
        </p:nvSpPr>
        <p:spPr>
          <a:xfrm>
            <a:off x="9052560" y="4956048"/>
            <a:ext cx="2542032" cy="713232"/>
          </a:xfrm>
          <a:prstGeom prst="rect">
            <a:avLst/>
          </a:prstGeom>
          <a:noFill/>
          <a:ln/>
        </p:spPr>
        <p:txBody>
          <a:bodyPr wrap="square" lIns="0" tIns="0" rIns="0" bIns="0" rtlCol="0" anchor="ctr"/>
          <a:lstStyle/>
          <a:p>
            <a:pPr algn="ctr" indent="0" marL="0">
              <a:buNone/>
            </a:pPr>
            <a:r>
              <a:rPr lang="en-US" sz="1250" dirty="0">
                <a:solidFill>
                  <a:srgbClr val="33415C"/>
                </a:solidFill>
                <a:latin typeface="Calibri" pitchFamily="34" charset="0"/>
                <a:ea typeface="Calibri" pitchFamily="34" charset="-122"/>
                <a:cs typeface="Calibri" pitchFamily="34" charset="-120"/>
              </a:rPr>
              <a:t>Unproven ROI / immature</a:t>
            </a:r>
            <a:endParaRPr lang="en-US" sz="1250" dirty="0"/>
          </a:p>
        </p:txBody>
      </p:sp>
      <p:sp>
        <p:nvSpPr>
          <p:cNvPr id="54" name="Text 52"/>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Classic MIS build-vs-buy, applied to agents. "Wait" is a real, respectable option when ROI is unproven — see the case study.</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INTEROPERABILITY</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MCP &amp; A2A — the connective standards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36</a:t>
            </a:r>
            <a:endParaRPr lang="en-US" sz="900" dirty="0"/>
          </a:p>
        </p:txBody>
      </p:sp>
      <p:sp>
        <p:nvSpPr>
          <p:cNvPr id="6" name="Shape 4"/>
          <p:cNvSpPr/>
          <p:nvPr/>
        </p:nvSpPr>
        <p:spPr>
          <a:xfrm>
            <a:off x="502920" y="1463040"/>
            <a:ext cx="5486400" cy="2148840"/>
          </a:xfrm>
          <a:prstGeom prst="roundRect">
            <a:avLst>
              <a:gd name="adj" fmla="val 2979"/>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00200"/>
            <a:ext cx="5029200" cy="36576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The M×N problem</a:t>
            </a:r>
            <a:endParaRPr lang="en-US" sz="1600" dirty="0"/>
          </a:p>
        </p:txBody>
      </p:sp>
      <p:sp>
        <p:nvSpPr>
          <p:cNvPr id="8" name="Text 6"/>
          <p:cNvSpPr/>
          <p:nvPr/>
        </p:nvSpPr>
        <p:spPr>
          <a:xfrm>
            <a:off x="731520" y="2011680"/>
            <a:ext cx="5029200" cy="146304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Every agent needs a custom connector to every tool. 4 agents × 10 tools = 40 integrations to build and maintain. It doesn't scale.</a:t>
            </a:r>
            <a:endParaRPr lang="en-US" sz="1400" dirty="0"/>
          </a:p>
        </p:txBody>
      </p:sp>
      <p:sp>
        <p:nvSpPr>
          <p:cNvPr id="9" name="Shape 7"/>
          <p:cNvSpPr/>
          <p:nvPr/>
        </p:nvSpPr>
        <p:spPr>
          <a:xfrm>
            <a:off x="6199632" y="1463040"/>
            <a:ext cx="5486400" cy="2148840"/>
          </a:xfrm>
          <a:prstGeom prst="roundRect">
            <a:avLst>
              <a:gd name="adj" fmla="val 2979"/>
            </a:avLst>
          </a:prstGeom>
          <a:solidFill>
            <a:srgbClr val="E7F1EC"/>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6428232" y="1600200"/>
            <a:ext cx="5029200" cy="365760"/>
          </a:xfrm>
          <a:prstGeom prst="rect">
            <a:avLst/>
          </a:prstGeom>
          <a:noFill/>
          <a:ln/>
        </p:spPr>
        <p:txBody>
          <a:bodyPr wrap="square" lIns="0" tIns="0" rIns="0" bIns="0" rtlCol="0" anchor="ctr"/>
          <a:lstStyle/>
          <a:p>
            <a:pPr indent="0" marL="0">
              <a:buNone/>
            </a:pPr>
            <a:r>
              <a:rPr lang="en-US" sz="1600" b="1" dirty="0">
                <a:solidFill>
                  <a:srgbClr val="2C7A4B"/>
                </a:solidFill>
                <a:latin typeface="Cambria" pitchFamily="34" charset="0"/>
                <a:ea typeface="Cambria" pitchFamily="34" charset="-122"/>
                <a:cs typeface="Cambria" pitchFamily="34" charset="-120"/>
              </a:rPr>
              <a:t>The M+N fix: a shared standard</a:t>
            </a:r>
            <a:endParaRPr lang="en-US" sz="1600" dirty="0"/>
          </a:p>
        </p:txBody>
      </p:sp>
      <p:sp>
        <p:nvSpPr>
          <p:cNvPr id="11" name="Text 9"/>
          <p:cNvSpPr/>
          <p:nvPr/>
        </p:nvSpPr>
        <p:spPr>
          <a:xfrm>
            <a:off x="6428232" y="2011680"/>
            <a:ext cx="5029200" cy="146304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Each tool exposes one standard interface; each agent speaks it once. 4 + 10 = 14 integrations. Build once, reuse everywhere.</a:t>
            </a:r>
            <a:endParaRPr lang="en-US" sz="1400" dirty="0"/>
          </a:p>
        </p:txBody>
      </p:sp>
      <p:sp>
        <p:nvSpPr>
          <p:cNvPr id="12" name="Shape 10"/>
          <p:cNvSpPr/>
          <p:nvPr/>
        </p:nvSpPr>
        <p:spPr>
          <a:xfrm>
            <a:off x="502920" y="3794760"/>
            <a:ext cx="5486400" cy="1828800"/>
          </a:xfrm>
          <a:prstGeom prst="roundRect">
            <a:avLst>
              <a:gd name="adj" fmla="val 3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731520" y="3931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MCP</a:t>
            </a:r>
            <a:pPr indent="0" marL="0">
              <a:buNone/>
            </a:pPr>
            <a:r>
              <a:rPr lang="en-US" sz="1200" dirty="0">
                <a:solidFill>
                  <a:srgbClr val="6B7280"/>
                </a:solidFill>
                <a:latin typeface="Cambria" pitchFamily="34" charset="0"/>
                <a:ea typeface="Cambria" pitchFamily="34" charset="-122"/>
                <a:cs typeface="Cambria" pitchFamily="34" charset="-120"/>
              </a:rPr>
              <a:t>  (Model Context Protocol)</a:t>
            </a:r>
            <a:endParaRPr lang="en-US" sz="1600" dirty="0"/>
          </a:p>
        </p:txBody>
      </p:sp>
      <p:sp>
        <p:nvSpPr>
          <p:cNvPr id="14" name="Text 12"/>
          <p:cNvSpPr/>
          <p:nvPr/>
        </p:nvSpPr>
        <p:spPr>
          <a:xfrm>
            <a:off x="731520" y="4315968"/>
            <a:ext cx="5029200" cy="11887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How an agent connects to tools &amp; data. Open, vendor-neutral, and now stewarded as an industry standard — adopted across major vendors.</a:t>
            </a:r>
            <a:endParaRPr lang="en-US" sz="1350" dirty="0"/>
          </a:p>
        </p:txBody>
      </p:sp>
      <p:sp>
        <p:nvSpPr>
          <p:cNvPr id="15" name="Shape 13"/>
          <p:cNvSpPr/>
          <p:nvPr/>
        </p:nvSpPr>
        <p:spPr>
          <a:xfrm>
            <a:off x="6199632" y="3794760"/>
            <a:ext cx="5486400" cy="1828800"/>
          </a:xfrm>
          <a:prstGeom prst="roundRect">
            <a:avLst>
              <a:gd name="adj" fmla="val 3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6" name="Text 14"/>
          <p:cNvSpPr/>
          <p:nvPr/>
        </p:nvSpPr>
        <p:spPr>
          <a:xfrm>
            <a:off x="6428232" y="3931920"/>
            <a:ext cx="5029200" cy="365760"/>
          </a:xfrm>
          <a:prstGeom prst="rect">
            <a:avLst/>
          </a:prstGeom>
          <a:noFill/>
          <a:ln/>
        </p:spPr>
        <p:txBody>
          <a:bodyPr wrap="square" lIns="0" tIns="0" rIns="0" bIns="0" rtlCol="0" anchor="ctr"/>
          <a:lstStyle/>
          <a:p>
            <a:pPr indent="0" marL="0">
              <a:buNone/>
            </a:pPr>
            <a:r>
              <a:rPr lang="en-US" sz="1600" b="1" dirty="0">
                <a:solidFill>
                  <a:srgbClr val="3C8DAD"/>
                </a:solidFill>
                <a:latin typeface="Cambria" pitchFamily="34" charset="0"/>
                <a:ea typeface="Cambria" pitchFamily="34" charset="-122"/>
                <a:cs typeface="Cambria" pitchFamily="34" charset="-120"/>
              </a:rPr>
              <a:t>A2A</a:t>
            </a:r>
            <a:pPr indent="0" marL="0">
              <a:buNone/>
            </a:pPr>
            <a:r>
              <a:rPr lang="en-US" sz="1200" dirty="0">
                <a:solidFill>
                  <a:srgbClr val="6B7280"/>
                </a:solidFill>
                <a:latin typeface="Cambria" pitchFamily="34" charset="0"/>
                <a:ea typeface="Cambria" pitchFamily="34" charset="-122"/>
                <a:cs typeface="Cambria" pitchFamily="34" charset="-120"/>
              </a:rPr>
              <a:t>  (Agent-to-Agent)</a:t>
            </a:r>
            <a:endParaRPr lang="en-US" sz="1600" dirty="0"/>
          </a:p>
        </p:txBody>
      </p:sp>
      <p:sp>
        <p:nvSpPr>
          <p:cNvPr id="17" name="Text 15"/>
          <p:cNvSpPr/>
          <p:nvPr/>
        </p:nvSpPr>
        <p:spPr>
          <a:xfrm>
            <a:off x="6428232" y="4315968"/>
            <a:ext cx="5029200" cy="11887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How one agent talks to another agent — delegating and coordinating work across systems. The interoperability layer above MCP.</a:t>
            </a:r>
            <a:endParaRPr lang="en-US" sz="1350" dirty="0"/>
          </a:p>
        </p:txBody>
      </p:sp>
      <p:sp>
        <p:nvSpPr>
          <p:cNvPr id="18" name="Text 16"/>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MCP = tools; A2A = agents. Standards are the durable layer — full deep-dive in Week 6.</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THE BREAKOUT USE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Coding agents — the one everyone uses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37</a:t>
            </a:r>
            <a:endParaRPr lang="en-US" sz="900" dirty="0"/>
          </a:p>
        </p:txBody>
      </p:sp>
      <p:sp>
        <p:nvSpPr>
          <p:cNvPr id="6" name="Shape 4"/>
          <p:cNvSpPr/>
          <p:nvPr/>
        </p:nvSpPr>
        <p:spPr>
          <a:xfrm>
            <a:off x="502920" y="1508760"/>
            <a:ext cx="3749040" cy="2148840"/>
          </a:xfrm>
          <a:prstGeom prst="roundRect">
            <a:avLst>
              <a:gd name="adj" fmla="val 2553"/>
            </a:avLst>
          </a:prstGeom>
          <a:solidFill>
            <a:srgbClr val="1B2A4A"/>
          </a:solidFill>
          <a:ln/>
        </p:spPr>
      </p:sp>
      <p:sp>
        <p:nvSpPr>
          <p:cNvPr id="7" name="Text 5"/>
          <p:cNvSpPr/>
          <p:nvPr/>
        </p:nvSpPr>
        <p:spPr>
          <a:xfrm>
            <a:off x="548640" y="1828800"/>
            <a:ext cx="3657600" cy="914400"/>
          </a:xfrm>
          <a:prstGeom prst="rect">
            <a:avLst/>
          </a:prstGeom>
          <a:noFill/>
          <a:ln/>
        </p:spPr>
        <p:txBody>
          <a:bodyPr wrap="square" lIns="0" tIns="0" rIns="0" bIns="0" rtlCol="0" anchor="ctr"/>
          <a:lstStyle/>
          <a:p>
            <a:pPr algn="ctr" indent="0" marL="0">
              <a:buNone/>
            </a:pPr>
            <a:r>
              <a:rPr lang="en-US" sz="5800" b="1" dirty="0">
                <a:solidFill>
                  <a:srgbClr val="E0A83B"/>
                </a:solidFill>
                <a:latin typeface="Cambria" pitchFamily="34" charset="0"/>
                <a:ea typeface="Cambria" pitchFamily="34" charset="-122"/>
                <a:cs typeface="Cambria" pitchFamily="34" charset="-120"/>
              </a:rPr>
              <a:t>most</a:t>
            </a:r>
            <a:endParaRPr lang="en-US" sz="5800" dirty="0"/>
          </a:p>
        </p:txBody>
      </p:sp>
      <p:sp>
        <p:nvSpPr>
          <p:cNvPr id="8" name="Text 6"/>
          <p:cNvSpPr/>
          <p:nvPr/>
        </p:nvSpPr>
        <p:spPr>
          <a:xfrm>
            <a:off x="685800" y="2834640"/>
            <a:ext cx="3383280" cy="731520"/>
          </a:xfrm>
          <a:prstGeom prst="rect">
            <a:avLst/>
          </a:prstGeom>
          <a:noFill/>
          <a:ln/>
        </p:spPr>
        <p:txBody>
          <a:bodyPr wrap="square" lIns="0" tIns="0" rIns="0" bIns="0" rtlCol="0" anchor="ctr"/>
          <a:lstStyle/>
          <a:p>
            <a:pPr algn="ctr" indent="0" marL="0">
              <a:buNone/>
            </a:pPr>
            <a:r>
              <a:rPr lang="en-US" sz="1300" dirty="0">
                <a:solidFill>
                  <a:srgbClr val="FFFFFF"/>
                </a:solidFill>
                <a:latin typeface="Calibri" pitchFamily="34" charset="0"/>
                <a:ea typeface="Calibri" pitchFamily="34" charset="-122"/>
                <a:cs typeface="Calibri" pitchFamily="34" charset="-120"/>
              </a:rPr>
              <a:t>professional developers now report using AI coding tools (approx., 2026)</a:t>
            </a:r>
            <a:endParaRPr lang="en-US" sz="1300" dirty="0"/>
          </a:p>
        </p:txBody>
      </p:sp>
      <p:sp>
        <p:nvSpPr>
          <p:cNvPr id="9" name="Shape 7"/>
          <p:cNvSpPr/>
          <p:nvPr/>
        </p:nvSpPr>
        <p:spPr>
          <a:xfrm>
            <a:off x="4434840" y="1508760"/>
            <a:ext cx="7251192" cy="621792"/>
          </a:xfrm>
          <a:prstGeom prst="roundRect">
            <a:avLst>
              <a:gd name="adj" fmla="val 1029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4617720" y="1508760"/>
            <a:ext cx="2377440" cy="621792"/>
          </a:xfrm>
          <a:prstGeom prst="rect">
            <a:avLst/>
          </a:prstGeom>
          <a:noFill/>
          <a:ln/>
        </p:spPr>
        <p:txBody>
          <a:bodyPr wrap="square" lIns="0" tIns="0" rIns="0" bIns="0" rtlCol="0" anchor="ctr"/>
          <a:lstStyle/>
          <a:p>
            <a:pPr indent="0" marL="0">
              <a:buNone/>
            </a:pPr>
            <a:r>
              <a:rPr lang="en-US" sz="1400" b="1" dirty="0">
                <a:solidFill>
                  <a:srgbClr val="2A4D8F"/>
                </a:solidFill>
                <a:latin typeface="Cambria" pitchFamily="34" charset="0"/>
                <a:ea typeface="Cambria" pitchFamily="34" charset="-122"/>
                <a:cs typeface="Cambria" pitchFamily="34" charset="-120"/>
              </a:rPr>
              <a:t>GitHub Copilot</a:t>
            </a:r>
            <a:endParaRPr lang="en-US" sz="1400" dirty="0"/>
          </a:p>
        </p:txBody>
      </p:sp>
      <p:sp>
        <p:nvSpPr>
          <p:cNvPr id="11" name="Text 9"/>
          <p:cNvSpPr/>
          <p:nvPr/>
        </p:nvSpPr>
        <p:spPr>
          <a:xfrm>
            <a:off x="7040880" y="1508760"/>
            <a:ext cx="4572000" cy="621792"/>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in-editor autocomplete + agent mode (our default)</a:t>
            </a:r>
            <a:endParaRPr lang="en-US" sz="1300" dirty="0"/>
          </a:p>
        </p:txBody>
      </p:sp>
      <p:sp>
        <p:nvSpPr>
          <p:cNvPr id="12" name="Shape 10"/>
          <p:cNvSpPr/>
          <p:nvPr/>
        </p:nvSpPr>
        <p:spPr>
          <a:xfrm>
            <a:off x="4434840" y="2240280"/>
            <a:ext cx="7251192" cy="621792"/>
          </a:xfrm>
          <a:prstGeom prst="roundRect">
            <a:avLst>
              <a:gd name="adj" fmla="val 1029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4617720" y="2240280"/>
            <a:ext cx="2377440" cy="621792"/>
          </a:xfrm>
          <a:prstGeom prst="rect">
            <a:avLst/>
          </a:prstGeom>
          <a:noFill/>
          <a:ln/>
        </p:spPr>
        <p:txBody>
          <a:bodyPr wrap="square" lIns="0" tIns="0" rIns="0" bIns="0" rtlCol="0" anchor="ctr"/>
          <a:lstStyle/>
          <a:p>
            <a:pPr indent="0" marL="0">
              <a:buNone/>
            </a:pPr>
            <a:r>
              <a:rPr lang="en-US" sz="1400" b="1" dirty="0">
                <a:solidFill>
                  <a:srgbClr val="2A4D8F"/>
                </a:solidFill>
                <a:latin typeface="Cambria" pitchFamily="34" charset="0"/>
                <a:ea typeface="Cambria" pitchFamily="34" charset="-122"/>
                <a:cs typeface="Cambria" pitchFamily="34" charset="-120"/>
              </a:rPr>
              <a:t>Cursor</a:t>
            </a:r>
            <a:endParaRPr lang="en-US" sz="1400" dirty="0"/>
          </a:p>
        </p:txBody>
      </p:sp>
      <p:sp>
        <p:nvSpPr>
          <p:cNvPr id="14" name="Text 12"/>
          <p:cNvSpPr/>
          <p:nvPr/>
        </p:nvSpPr>
        <p:spPr>
          <a:xfrm>
            <a:off x="7040880" y="2240280"/>
            <a:ext cx="4572000" cy="621792"/>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an AI-first code editor</a:t>
            </a:r>
            <a:endParaRPr lang="en-US" sz="1300" dirty="0"/>
          </a:p>
        </p:txBody>
      </p:sp>
      <p:sp>
        <p:nvSpPr>
          <p:cNvPr id="15" name="Shape 13"/>
          <p:cNvSpPr/>
          <p:nvPr/>
        </p:nvSpPr>
        <p:spPr>
          <a:xfrm>
            <a:off x="4434840" y="2971800"/>
            <a:ext cx="7251192" cy="621792"/>
          </a:xfrm>
          <a:prstGeom prst="roundRect">
            <a:avLst>
              <a:gd name="adj" fmla="val 1029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6" name="Text 14"/>
          <p:cNvSpPr/>
          <p:nvPr/>
        </p:nvSpPr>
        <p:spPr>
          <a:xfrm>
            <a:off x="4617720" y="2971800"/>
            <a:ext cx="2377440" cy="621792"/>
          </a:xfrm>
          <a:prstGeom prst="rect">
            <a:avLst/>
          </a:prstGeom>
          <a:noFill/>
          <a:ln/>
        </p:spPr>
        <p:txBody>
          <a:bodyPr wrap="square" lIns="0" tIns="0" rIns="0" bIns="0" rtlCol="0" anchor="ctr"/>
          <a:lstStyle/>
          <a:p>
            <a:pPr indent="0" marL="0">
              <a:buNone/>
            </a:pPr>
            <a:r>
              <a:rPr lang="en-US" sz="1400" b="1" dirty="0">
                <a:solidFill>
                  <a:srgbClr val="2A4D8F"/>
                </a:solidFill>
                <a:latin typeface="Cambria" pitchFamily="34" charset="0"/>
                <a:ea typeface="Cambria" pitchFamily="34" charset="-122"/>
                <a:cs typeface="Cambria" pitchFamily="34" charset="-120"/>
              </a:rPr>
              <a:t>Claude Code</a:t>
            </a:r>
            <a:endParaRPr lang="en-US" sz="1400" dirty="0"/>
          </a:p>
        </p:txBody>
      </p:sp>
      <p:sp>
        <p:nvSpPr>
          <p:cNvPr id="17" name="Text 15"/>
          <p:cNvSpPr/>
          <p:nvPr/>
        </p:nvSpPr>
        <p:spPr>
          <a:xfrm>
            <a:off x="7040880" y="2971800"/>
            <a:ext cx="4572000" cy="621792"/>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terminal-based coding agent</a:t>
            </a:r>
            <a:endParaRPr lang="en-US" sz="1300" dirty="0"/>
          </a:p>
        </p:txBody>
      </p:sp>
      <p:sp>
        <p:nvSpPr>
          <p:cNvPr id="18" name="Shape 16"/>
          <p:cNvSpPr/>
          <p:nvPr/>
        </p:nvSpPr>
        <p:spPr>
          <a:xfrm>
            <a:off x="502920" y="3840480"/>
            <a:ext cx="11183112" cy="1783080"/>
          </a:xfrm>
          <a:prstGeom prst="roundRect">
            <a:avLst>
              <a:gd name="adj" fmla="val 3590"/>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Text 17"/>
          <p:cNvSpPr/>
          <p:nvPr/>
        </p:nvSpPr>
        <p:spPr>
          <a:xfrm>
            <a:off x="731520" y="3977640"/>
            <a:ext cx="10058400" cy="365760"/>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Why this is the breakout category</a:t>
            </a:r>
            <a:endParaRPr lang="en-US" sz="1500" dirty="0"/>
          </a:p>
        </p:txBody>
      </p:sp>
      <p:sp>
        <p:nvSpPr>
          <p:cNvPr id="20" name="Text 18"/>
          <p:cNvSpPr/>
          <p:nvPr/>
        </p:nvSpPr>
        <p:spPr>
          <a:xfrm>
            <a:off x="731520" y="4370832"/>
            <a:ext cx="10607040" cy="1188720"/>
          </a:xfrm>
          <a:prstGeom prst="rect">
            <a:avLst/>
          </a:prstGeom>
          <a:noFill/>
          <a:ln/>
        </p:spPr>
        <p:txBody>
          <a:bodyPr wrap="square" lIns="0" tIns="0" rIns="0" bIns="0" rtlCol="0" anchor="ctr"/>
          <a:lstStyle/>
          <a:p>
            <a:pPr indent="0" marL="0">
              <a:buNone/>
            </a:pPr>
            <a:r>
              <a:rPr lang="en-US" sz="1300" b="1" dirty="0">
                <a:solidFill>
                  <a:srgbClr val="2A4D8F"/>
                </a:solidFill>
                <a:latin typeface="Calibri" pitchFamily="34" charset="0"/>
                <a:ea typeface="Calibri" pitchFamily="34" charset="-122"/>
                <a:cs typeface="Calibri" pitchFamily="34" charset="-120"/>
              </a:rPr>
              <a:t>Adoption is broad and fast.  </a:t>
            </a:r>
            <a:pPr indent="0" marL="0">
              <a:spcAft>
                <a:spcPts val="400"/>
              </a:spcAft>
              <a:buNone/>
            </a:pPr>
            <a:r>
              <a:rPr lang="en-US" sz="1300" dirty="0">
                <a:solidFill>
                  <a:srgbClr val="33415C"/>
                </a:solidFill>
                <a:latin typeface="Calibri" pitchFamily="34" charset="0"/>
                <a:ea typeface="Calibri" pitchFamily="34" charset="-122"/>
                <a:cs typeface="Calibri" pitchFamily="34" charset="-120"/>
              </a:rPr>
              <a:t>Developer surveys report a majority now use AI coding assistants — an unusually quick jump for a professional tool.</a:t>
            </a:r>
            <a:endParaRPr lang="en-US" sz="1300" dirty="0"/>
          </a:p>
          <a:p>
            <a:pPr indent="0" marL="0">
              <a:buNone/>
            </a:pPr>
            <a:r>
              <a:rPr lang="en-US" sz="1300" b="1" dirty="0">
                <a:solidFill>
                  <a:srgbClr val="2A4D8F"/>
                </a:solidFill>
                <a:latin typeface="Calibri" pitchFamily="34" charset="0"/>
                <a:ea typeface="Calibri" pitchFamily="34" charset="-122"/>
                <a:cs typeface="Calibri" pitchFamily="34" charset="-120"/>
              </a:rPr>
              <a:t>It's a real job skill.  </a:t>
            </a:r>
            <a:pPr indent="0" marL="0">
              <a:spcAft>
                <a:spcPts val="400"/>
              </a:spcAft>
              <a:buNone/>
            </a:pPr>
            <a:r>
              <a:rPr lang="en-US" sz="1300" dirty="0">
                <a:solidFill>
                  <a:srgbClr val="33415C"/>
                </a:solidFill>
                <a:latin typeface="Calibri" pitchFamily="34" charset="0"/>
                <a:ea typeface="Calibri" pitchFamily="34" charset="-122"/>
                <a:cs typeface="Calibri" pitchFamily="34" charset="-120"/>
              </a:rPr>
              <a:t>Employers increasingly expect fluency; this is why Week 2 is hands-on Copilot.</a:t>
            </a:r>
            <a:endParaRPr lang="en-US" sz="1300" dirty="0"/>
          </a:p>
          <a:p>
            <a:pPr indent="0" marL="0">
              <a:buNone/>
            </a:pPr>
            <a:r>
              <a:rPr lang="en-US" sz="1300" b="1" dirty="0">
                <a:solidFill>
                  <a:srgbClr val="2A4D8F"/>
                </a:solidFill>
                <a:latin typeface="Calibri" pitchFamily="34" charset="0"/>
                <a:ea typeface="Calibri" pitchFamily="34" charset="-122"/>
                <a:cs typeface="Calibri" pitchFamily="34" charset="-120"/>
              </a:rPr>
              <a:t>It's a safe on-ramp.  </a:t>
            </a:r>
            <a:pPr indent="0" marL="0">
              <a:buNone/>
            </a:pPr>
            <a:r>
              <a:rPr lang="en-US" sz="1300" dirty="0">
                <a:solidFill>
                  <a:srgbClr val="33415C"/>
                </a:solidFill>
                <a:latin typeface="Calibri" pitchFamily="34" charset="0"/>
                <a:ea typeface="Calibri" pitchFamily="34" charset="-122"/>
                <a:cs typeface="Calibri" pitchFamily="34" charset="-120"/>
              </a:rPr>
              <a:t>Using these tools well teaches the same loop, permission, and verification habits every agent needs.</a:t>
            </a:r>
            <a:endParaRPr lang="en-US" sz="1300" dirty="0"/>
          </a:p>
        </p:txBody>
      </p:sp>
      <p:sp>
        <p:nvSpPr>
          <p:cNvPr id="21" name="Text 19"/>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Adoption figures approximate (developer surveys, 2025–26); verify a current source before class.</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THE REALITY CHECK</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Adoption is easy; impact is hard</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38</a:t>
            </a:r>
            <a:endParaRPr lang="en-US" sz="900" dirty="0"/>
          </a:p>
        </p:txBody>
      </p:sp>
      <p:sp>
        <p:nvSpPr>
          <p:cNvPr id="6" name="Shape 4"/>
          <p:cNvSpPr/>
          <p:nvPr/>
        </p:nvSpPr>
        <p:spPr>
          <a:xfrm>
            <a:off x="502920" y="1554480"/>
            <a:ext cx="3657600" cy="2468880"/>
          </a:xfrm>
          <a:prstGeom prst="roundRect">
            <a:avLst>
              <a:gd name="adj" fmla="val 2593"/>
            </a:avLst>
          </a:prstGeom>
          <a:solidFill>
            <a:srgbClr val="F4F6F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640080" y="1828800"/>
            <a:ext cx="3383280" cy="914400"/>
          </a:xfrm>
          <a:prstGeom prst="rect">
            <a:avLst/>
          </a:prstGeom>
          <a:noFill/>
          <a:ln/>
        </p:spPr>
        <p:txBody>
          <a:bodyPr wrap="square" lIns="0" tIns="0" rIns="0" bIns="0" rtlCol="0" anchor="ctr"/>
          <a:lstStyle/>
          <a:p>
            <a:pPr algn="ctr" indent="0" marL="0">
              <a:buNone/>
            </a:pPr>
            <a:r>
              <a:rPr lang="en-US" sz="4400" b="1" dirty="0">
                <a:solidFill>
                  <a:srgbClr val="2A4D8F"/>
                </a:solidFill>
                <a:latin typeface="Cambria" pitchFamily="34" charset="0"/>
                <a:ea typeface="Cambria" pitchFamily="34" charset="-122"/>
                <a:cs typeface="Cambria" pitchFamily="34" charset="-120"/>
              </a:rPr>
              <a:t>~8 in 10</a:t>
            </a:r>
            <a:endParaRPr lang="en-US" sz="4400" dirty="0"/>
          </a:p>
        </p:txBody>
      </p:sp>
      <p:sp>
        <p:nvSpPr>
          <p:cNvPr id="8" name="Text 6"/>
          <p:cNvSpPr/>
          <p:nvPr/>
        </p:nvSpPr>
        <p:spPr>
          <a:xfrm>
            <a:off x="777240"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organizations report using gen-AI in at least one function</a:t>
            </a:r>
            <a:endParaRPr lang="en-US" sz="1400" dirty="0"/>
          </a:p>
        </p:txBody>
      </p:sp>
      <p:sp>
        <p:nvSpPr>
          <p:cNvPr id="9" name="Shape 7"/>
          <p:cNvSpPr/>
          <p:nvPr/>
        </p:nvSpPr>
        <p:spPr>
          <a:xfrm>
            <a:off x="4261104" y="1554480"/>
            <a:ext cx="3657600" cy="2468880"/>
          </a:xfrm>
          <a:prstGeom prst="roundRect">
            <a:avLst>
              <a:gd name="adj" fmla="val 2593"/>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4398264" y="1828800"/>
            <a:ext cx="3383280" cy="914400"/>
          </a:xfrm>
          <a:prstGeom prst="rect">
            <a:avLst/>
          </a:prstGeom>
          <a:noFill/>
          <a:ln/>
        </p:spPr>
        <p:txBody>
          <a:bodyPr wrap="square" lIns="0" tIns="0" rIns="0" bIns="0" rtlCol="0" anchor="ctr"/>
          <a:lstStyle/>
          <a:p>
            <a:pPr algn="ctr" indent="0" marL="0">
              <a:buNone/>
            </a:pPr>
            <a:r>
              <a:rPr lang="en-US" sz="4400" b="1" dirty="0">
                <a:solidFill>
                  <a:srgbClr val="B4483C"/>
                </a:solidFill>
                <a:latin typeface="Cambria" pitchFamily="34" charset="0"/>
                <a:ea typeface="Cambria" pitchFamily="34" charset="-122"/>
                <a:cs typeface="Cambria" pitchFamily="34" charset="-120"/>
              </a:rPr>
              <a:t>~8 in 10</a:t>
            </a:r>
            <a:endParaRPr lang="en-US" sz="4400" dirty="0"/>
          </a:p>
        </p:txBody>
      </p:sp>
      <p:sp>
        <p:nvSpPr>
          <p:cNvPr id="11" name="Text 9"/>
          <p:cNvSpPr/>
          <p:nvPr/>
        </p:nvSpPr>
        <p:spPr>
          <a:xfrm>
            <a:off x="4535424"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also report no material bottom-line (EBIT) impact yet</a:t>
            </a:r>
            <a:endParaRPr lang="en-US" sz="1400" dirty="0"/>
          </a:p>
        </p:txBody>
      </p:sp>
      <p:sp>
        <p:nvSpPr>
          <p:cNvPr id="12" name="Shape 10"/>
          <p:cNvSpPr/>
          <p:nvPr/>
        </p:nvSpPr>
        <p:spPr>
          <a:xfrm>
            <a:off x="8019288" y="1554480"/>
            <a:ext cx="3657600" cy="2468880"/>
          </a:xfrm>
          <a:prstGeom prst="roundRect">
            <a:avLst>
              <a:gd name="adj" fmla="val 2593"/>
            </a:avLst>
          </a:prstGeom>
          <a:solidFill>
            <a:srgbClr val="F4F6F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8156448" y="1828800"/>
            <a:ext cx="3383280" cy="914400"/>
          </a:xfrm>
          <a:prstGeom prst="rect">
            <a:avLst/>
          </a:prstGeom>
          <a:noFill/>
          <a:ln/>
        </p:spPr>
        <p:txBody>
          <a:bodyPr wrap="square" lIns="0" tIns="0" rIns="0" bIns="0" rtlCol="0" anchor="ctr"/>
          <a:lstStyle/>
          <a:p>
            <a:pPr algn="ctr" indent="0" marL="0">
              <a:buNone/>
            </a:pPr>
            <a:r>
              <a:rPr lang="en-US" sz="4400" b="1" dirty="0">
                <a:solidFill>
                  <a:srgbClr val="6B7280"/>
                </a:solidFill>
                <a:latin typeface="Cambria" pitchFamily="34" charset="0"/>
                <a:ea typeface="Cambria" pitchFamily="34" charset="-122"/>
                <a:cs typeface="Cambria" pitchFamily="34" charset="-120"/>
              </a:rPr>
              <a:t>few</a:t>
            </a:r>
            <a:endParaRPr lang="en-US" sz="4400" dirty="0"/>
          </a:p>
        </p:txBody>
      </p:sp>
      <p:sp>
        <p:nvSpPr>
          <p:cNvPr id="14" name="Text 12"/>
          <p:cNvSpPr/>
          <p:nvPr/>
        </p:nvSpPr>
        <p:spPr>
          <a:xfrm>
            <a:off x="8293608"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have moved past pilots to scaled, value-producing deployment</a:t>
            </a:r>
            <a:endParaRPr lang="en-US" sz="1400" dirty="0"/>
          </a:p>
        </p:txBody>
      </p:sp>
      <p:sp>
        <p:nvSpPr>
          <p:cNvPr id="15" name="Shape 13"/>
          <p:cNvSpPr/>
          <p:nvPr/>
        </p:nvSpPr>
        <p:spPr>
          <a:xfrm>
            <a:off x="502920" y="4297680"/>
            <a:ext cx="11183112" cy="1325880"/>
          </a:xfrm>
          <a:prstGeom prst="roundRect">
            <a:avLst>
              <a:gd name="adj" fmla="val 4138"/>
            </a:avLst>
          </a:prstGeom>
          <a:solidFill>
            <a:srgbClr val="1B2A4A"/>
          </a:solidFill>
          <a:ln/>
        </p:spPr>
      </p:sp>
      <p:sp>
        <p:nvSpPr>
          <p:cNvPr id="16" name="Text 14"/>
          <p:cNvSpPr/>
          <p:nvPr/>
        </p:nvSpPr>
        <p:spPr>
          <a:xfrm>
            <a:off x="731520" y="4434840"/>
            <a:ext cx="10058400" cy="365760"/>
          </a:xfrm>
          <a:prstGeom prst="rect">
            <a:avLst/>
          </a:prstGeom>
          <a:noFill/>
          <a:ln/>
        </p:spPr>
        <p:txBody>
          <a:bodyPr wrap="square" lIns="0" tIns="0" rIns="0" bIns="0" rtlCol="0" anchor="ctr"/>
          <a:lstStyle/>
          <a:p>
            <a:pPr indent="0" marL="0">
              <a:buNone/>
            </a:pPr>
            <a:r>
              <a:rPr lang="en-US" sz="1500" b="1" dirty="0">
                <a:solidFill>
                  <a:srgbClr val="E0A83B"/>
                </a:solidFill>
                <a:latin typeface="Cambria" pitchFamily="34" charset="0"/>
                <a:ea typeface="Cambria" pitchFamily="34" charset="-122"/>
                <a:cs typeface="Cambria" pitchFamily="34" charset="-120"/>
              </a:rPr>
              <a:t>The paradox</a:t>
            </a:r>
            <a:endParaRPr lang="en-US" sz="1500" dirty="0"/>
          </a:p>
        </p:txBody>
      </p:sp>
      <p:sp>
        <p:nvSpPr>
          <p:cNvPr id="17" name="Text 15"/>
          <p:cNvSpPr/>
          <p:nvPr/>
        </p:nvSpPr>
        <p:spPr>
          <a:xfrm>
            <a:off x="731520" y="4828032"/>
            <a:ext cx="10881360" cy="777240"/>
          </a:xfrm>
          <a:prstGeom prst="rect">
            <a:avLst/>
          </a:prstGeom>
          <a:noFill/>
          <a:ln/>
        </p:spPr>
        <p:txBody>
          <a:bodyPr wrap="square" lIns="0" tIns="0" rIns="0" bIns="0" rtlCol="0" anchor="ctr"/>
          <a:lstStyle/>
          <a:p>
            <a:pPr indent="0" marL="0">
              <a:buNone/>
            </a:pPr>
            <a:r>
              <a:rPr lang="en-US" sz="1400" dirty="0">
                <a:solidFill>
                  <a:srgbClr val="FFFFFF"/>
                </a:solidFill>
                <a:latin typeface="Calibri" pitchFamily="34" charset="0"/>
                <a:ea typeface="Calibri" pitchFamily="34" charset="-122"/>
                <a:cs typeface="Calibri" pitchFamily="34" charset="-120"/>
              </a:rPr>
              <a:t>Nearly everyone is using it; almost no one can yet point to the profit. The bottleneck isn't the models — it's workflows, data, trust, change management, and the reliability gap from this morning. Value comes from redesigning the work, not bolting on a chatbot.</a:t>
            </a:r>
            <a:endParaRPr lang="en-US" sz="1400" dirty="0"/>
          </a:p>
        </p:txBody>
      </p:sp>
      <p:sp>
        <p:nvSpPr>
          <p:cNvPr id="18" name="Text 16"/>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Approximate; framing after McKinsey, State of AI, 2025–26. Lock a specific report link before class.</a:t>
            </a:r>
            <a:endParaRPr lang="en-US" sz="1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5 · RESTRAINT</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When NOT to build an agent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39</a:t>
            </a:r>
            <a:endParaRPr lang="en-US" sz="900" dirty="0"/>
          </a:p>
        </p:txBody>
      </p:sp>
      <p:sp>
        <p:nvSpPr>
          <p:cNvPr id="6" name="Shape 4"/>
          <p:cNvSpPr/>
          <p:nvPr/>
        </p:nvSpPr>
        <p:spPr>
          <a:xfrm>
            <a:off x="502920" y="1554480"/>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13232" y="1737360"/>
            <a:ext cx="457200" cy="457200"/>
          </a:xfrm>
          <a:prstGeom prst="ellipse">
            <a:avLst/>
          </a:prstGeom>
          <a:solidFill>
            <a:srgbClr val="6B7280"/>
          </a:solidFill>
          <a:ln/>
        </p:spPr>
      </p:sp>
      <p:sp>
        <p:nvSpPr>
          <p:cNvPr id="8" name="Text 6"/>
          <p:cNvSpPr/>
          <p:nvPr/>
        </p:nvSpPr>
        <p:spPr>
          <a:xfrm>
            <a:off x="713232" y="173736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9" name="Text 7"/>
          <p:cNvSpPr/>
          <p:nvPr/>
        </p:nvSpPr>
        <p:spPr>
          <a:xfrm>
            <a:off x="1371600" y="1600200"/>
            <a:ext cx="3931920" cy="731520"/>
          </a:xfrm>
          <a:prstGeom prst="rect">
            <a:avLst/>
          </a:prstGeom>
          <a:noFill/>
          <a:ln/>
        </p:spPr>
        <p:txBody>
          <a:bodyPr wrap="square" lIns="0" tIns="0" rIns="0" bIns="0" rtlCol="0" anchor="ctr"/>
          <a:lstStyle/>
          <a:p>
            <a:pPr indent="0" marL="0">
              <a:buNone/>
            </a:pPr>
            <a:r>
              <a:rPr lang="en-US" sz="1600" b="1" dirty="0">
                <a:solidFill>
                  <a:srgbClr val="1B2A4A"/>
                </a:solidFill>
                <a:latin typeface="Cambria" pitchFamily="34" charset="0"/>
                <a:ea typeface="Cambria" pitchFamily="34" charset="-122"/>
                <a:cs typeface="Cambria" pitchFamily="34" charset="-120"/>
              </a:rPr>
              <a:t>Is the task deterministic?</a:t>
            </a:r>
            <a:endParaRPr lang="en-US" sz="1600" dirty="0"/>
          </a:p>
        </p:txBody>
      </p:sp>
      <p:sp>
        <p:nvSpPr>
          <p:cNvPr id="10" name="Text 8"/>
          <p:cNvSpPr/>
          <p:nvPr/>
        </p:nvSpPr>
        <p:spPr>
          <a:xfrm>
            <a:off x="5486400" y="1600200"/>
            <a:ext cx="6035040" cy="7315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If yes — rules always work, use them. No LLM needed.</a:t>
            </a:r>
            <a:endParaRPr lang="en-US" sz="1350" dirty="0"/>
          </a:p>
        </p:txBody>
      </p:sp>
      <p:sp>
        <p:nvSpPr>
          <p:cNvPr id="11" name="Shape 9"/>
          <p:cNvSpPr/>
          <p:nvPr/>
        </p:nvSpPr>
        <p:spPr>
          <a:xfrm>
            <a:off x="502920" y="2514600"/>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713232" y="2697480"/>
            <a:ext cx="457200" cy="457200"/>
          </a:xfrm>
          <a:prstGeom prst="ellipse">
            <a:avLst/>
          </a:prstGeom>
          <a:solidFill>
            <a:srgbClr val="3C8DAD"/>
          </a:solidFill>
          <a:ln/>
        </p:spPr>
      </p:sp>
      <p:sp>
        <p:nvSpPr>
          <p:cNvPr id="13" name="Text 11"/>
          <p:cNvSpPr/>
          <p:nvPr/>
        </p:nvSpPr>
        <p:spPr>
          <a:xfrm>
            <a:off x="713232" y="269748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4" name="Text 12"/>
          <p:cNvSpPr/>
          <p:nvPr/>
        </p:nvSpPr>
        <p:spPr>
          <a:xfrm>
            <a:off x="1371600" y="2560320"/>
            <a:ext cx="3931920" cy="731520"/>
          </a:xfrm>
          <a:prstGeom prst="rect">
            <a:avLst/>
          </a:prstGeom>
          <a:noFill/>
          <a:ln/>
        </p:spPr>
        <p:txBody>
          <a:bodyPr wrap="square" lIns="0" tIns="0" rIns="0" bIns="0" rtlCol="0" anchor="ctr"/>
          <a:lstStyle/>
          <a:p>
            <a:pPr indent="0" marL="0">
              <a:buNone/>
            </a:pPr>
            <a:r>
              <a:rPr lang="en-US" sz="1600" b="1" dirty="0">
                <a:solidFill>
                  <a:srgbClr val="1B2A4A"/>
                </a:solidFill>
                <a:latin typeface="Cambria" pitchFamily="34" charset="0"/>
                <a:ea typeface="Cambria" pitchFamily="34" charset="-122"/>
                <a:cs typeface="Cambria" pitchFamily="34" charset="-120"/>
              </a:rPr>
              <a:t>Would one LLM call do it?</a:t>
            </a:r>
            <a:endParaRPr lang="en-US" sz="1600" dirty="0"/>
          </a:p>
        </p:txBody>
      </p:sp>
      <p:sp>
        <p:nvSpPr>
          <p:cNvPr id="15" name="Text 13"/>
          <p:cNvSpPr/>
          <p:nvPr/>
        </p:nvSpPr>
        <p:spPr>
          <a:xfrm>
            <a:off x="5486400" y="2560320"/>
            <a:ext cx="6035040" cy="7315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Summarize, classify, extract — a single prompt is cheaper and more reliable.</a:t>
            </a:r>
            <a:endParaRPr lang="en-US" sz="1350" dirty="0"/>
          </a:p>
        </p:txBody>
      </p:sp>
      <p:sp>
        <p:nvSpPr>
          <p:cNvPr id="16" name="Shape 14"/>
          <p:cNvSpPr/>
          <p:nvPr/>
        </p:nvSpPr>
        <p:spPr>
          <a:xfrm>
            <a:off x="502920" y="3474720"/>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7" name="Shape 15"/>
          <p:cNvSpPr/>
          <p:nvPr/>
        </p:nvSpPr>
        <p:spPr>
          <a:xfrm>
            <a:off x="713232" y="3657600"/>
            <a:ext cx="457200" cy="457200"/>
          </a:xfrm>
          <a:prstGeom prst="ellipse">
            <a:avLst/>
          </a:prstGeom>
          <a:solidFill>
            <a:srgbClr val="2A4D8F"/>
          </a:solidFill>
          <a:ln/>
        </p:spPr>
      </p:sp>
      <p:sp>
        <p:nvSpPr>
          <p:cNvPr id="18" name="Text 16"/>
          <p:cNvSpPr/>
          <p:nvPr/>
        </p:nvSpPr>
        <p:spPr>
          <a:xfrm>
            <a:off x="713232" y="365760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9" name="Text 17"/>
          <p:cNvSpPr/>
          <p:nvPr/>
        </p:nvSpPr>
        <p:spPr>
          <a:xfrm>
            <a:off x="1371600" y="3520440"/>
            <a:ext cx="3931920" cy="731520"/>
          </a:xfrm>
          <a:prstGeom prst="rect">
            <a:avLst/>
          </a:prstGeom>
          <a:noFill/>
          <a:ln/>
        </p:spPr>
        <p:txBody>
          <a:bodyPr wrap="square" lIns="0" tIns="0" rIns="0" bIns="0" rtlCol="0" anchor="ctr"/>
          <a:lstStyle/>
          <a:p>
            <a:pPr indent="0" marL="0">
              <a:buNone/>
            </a:pPr>
            <a:r>
              <a:rPr lang="en-US" sz="1600" b="1" dirty="0">
                <a:solidFill>
                  <a:srgbClr val="1B2A4A"/>
                </a:solidFill>
                <a:latin typeface="Cambria" pitchFamily="34" charset="0"/>
                <a:ea typeface="Cambria" pitchFamily="34" charset="-122"/>
                <a:cs typeface="Cambria" pitchFamily="34" charset="-120"/>
              </a:rPr>
              <a:t>Would a fixed workflow do it?</a:t>
            </a:r>
            <a:endParaRPr lang="en-US" sz="1600" dirty="0"/>
          </a:p>
        </p:txBody>
      </p:sp>
      <p:sp>
        <p:nvSpPr>
          <p:cNvPr id="20" name="Text 18"/>
          <p:cNvSpPr/>
          <p:nvPr/>
        </p:nvSpPr>
        <p:spPr>
          <a:xfrm>
            <a:off x="5486400" y="3520440"/>
            <a:ext cx="6035040" cy="7315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A known, repeatable path? Wire it yourself. Predictable and testable.</a:t>
            </a:r>
            <a:endParaRPr lang="en-US" sz="1350" dirty="0"/>
          </a:p>
        </p:txBody>
      </p:sp>
      <p:sp>
        <p:nvSpPr>
          <p:cNvPr id="21" name="Shape 19"/>
          <p:cNvSpPr/>
          <p:nvPr/>
        </p:nvSpPr>
        <p:spPr>
          <a:xfrm>
            <a:off x="502920" y="4434840"/>
            <a:ext cx="11183112" cy="822960"/>
          </a:xfrm>
          <a:prstGeom prst="roundRect">
            <a:avLst>
              <a:gd name="adj" fmla="val 7778"/>
            </a:avLst>
          </a:prstGeom>
          <a:solidFill>
            <a:srgbClr val="FBF1D8"/>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2" name="Shape 20"/>
          <p:cNvSpPr/>
          <p:nvPr/>
        </p:nvSpPr>
        <p:spPr>
          <a:xfrm>
            <a:off x="713232" y="4617720"/>
            <a:ext cx="457200" cy="457200"/>
          </a:xfrm>
          <a:prstGeom prst="ellipse">
            <a:avLst/>
          </a:prstGeom>
          <a:solidFill>
            <a:srgbClr val="E0A83B"/>
          </a:solidFill>
          <a:ln/>
        </p:spPr>
      </p:sp>
      <p:sp>
        <p:nvSpPr>
          <p:cNvPr id="23" name="Text 21"/>
          <p:cNvSpPr/>
          <p:nvPr/>
        </p:nvSpPr>
        <p:spPr>
          <a:xfrm>
            <a:off x="713232" y="461772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4" name="Text 22"/>
          <p:cNvSpPr/>
          <p:nvPr/>
        </p:nvSpPr>
        <p:spPr>
          <a:xfrm>
            <a:off x="1371600" y="4480560"/>
            <a:ext cx="3931920" cy="731520"/>
          </a:xfrm>
          <a:prstGeom prst="rect">
            <a:avLst/>
          </a:prstGeom>
          <a:noFill/>
          <a:ln/>
        </p:spPr>
        <p:txBody>
          <a:bodyPr wrap="square" lIns="0" tIns="0" rIns="0" bIns="0" rtlCol="0" anchor="ctr"/>
          <a:lstStyle/>
          <a:p>
            <a:pPr indent="0" marL="0">
              <a:buNone/>
            </a:pPr>
            <a:r>
              <a:rPr lang="en-US" sz="1600" b="1" dirty="0">
                <a:solidFill>
                  <a:srgbClr val="1B2A4A"/>
                </a:solidFill>
                <a:latin typeface="Cambria" pitchFamily="34" charset="0"/>
                <a:ea typeface="Cambria" pitchFamily="34" charset="-122"/>
                <a:cs typeface="Cambria" pitchFamily="34" charset="-120"/>
              </a:rPr>
              <a:t>Only then: an agent.</a:t>
            </a:r>
            <a:endParaRPr lang="en-US" sz="1600" dirty="0"/>
          </a:p>
        </p:txBody>
      </p:sp>
      <p:sp>
        <p:nvSpPr>
          <p:cNvPr id="25" name="Text 23"/>
          <p:cNvSpPr/>
          <p:nvPr/>
        </p:nvSpPr>
        <p:spPr>
          <a:xfrm>
            <a:off x="5486400" y="4480560"/>
            <a:ext cx="6035040" cy="73152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Reach for autonomy only when the path genuinely can't be known ahead of time.</a:t>
            </a:r>
            <a:endParaRPr lang="en-US" sz="1350" dirty="0"/>
          </a:p>
        </p:txBody>
      </p:sp>
      <p:sp>
        <p:nvSpPr>
          <p:cNvPr id="26" name="Text 2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Walk DOWN the list. Stop at the first "yes." Most business problems never reach step 4 — and that's a good outcome.</a:t>
            </a:r>
            <a:endParaRPr lang="en-US" sz="1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IN-CLASS EXERCISE · A</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Classify the scenarios</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No-LLM · single call · workflow · agent — and justify it.</a:t>
            </a: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EXERCISE A · THINK-PAIR-SHARE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Which one is it — and why?</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45</a:t>
            </a:r>
            <a:endParaRPr lang="en-US" sz="900" dirty="0"/>
          </a:p>
        </p:txBody>
      </p:sp>
      <p:sp>
        <p:nvSpPr>
          <p:cNvPr id="6" name="Shape 4"/>
          <p:cNvSpPr/>
          <p:nvPr/>
        </p:nvSpPr>
        <p:spPr>
          <a:xfrm>
            <a:off x="502920" y="1371600"/>
            <a:ext cx="11183112" cy="457200"/>
          </a:xfrm>
          <a:prstGeom prst="roundRect">
            <a:avLst>
              <a:gd name="adj" fmla="val 10000"/>
            </a:avLst>
          </a:prstGeom>
          <a:solidFill>
            <a:srgbClr val="1B2A4A"/>
          </a:solidFill>
          <a:ln/>
        </p:spPr>
      </p:sp>
      <p:sp>
        <p:nvSpPr>
          <p:cNvPr id="7" name="Text 5"/>
          <p:cNvSpPr/>
          <p:nvPr/>
        </p:nvSpPr>
        <p:spPr>
          <a:xfrm>
            <a:off x="685800" y="1371600"/>
            <a:ext cx="10881360" cy="457200"/>
          </a:xfrm>
          <a:prstGeom prst="rect">
            <a:avLst/>
          </a:prstGeom>
          <a:noFill/>
          <a:ln/>
        </p:spPr>
        <p:txBody>
          <a:bodyPr wrap="square" lIns="0" tIns="0" rIns="0" bIns="0" rtlCol="0" anchor="ctr"/>
          <a:lstStyle/>
          <a:p>
            <a:pPr indent="0" marL="0">
              <a:buNone/>
            </a:pPr>
            <a:r>
              <a:rPr lang="en-US" sz="1350" b="1" dirty="0">
                <a:solidFill>
                  <a:srgbClr val="E0A83B"/>
                </a:solidFill>
                <a:latin typeface="Calibri" pitchFamily="34" charset="0"/>
                <a:ea typeface="Calibri" pitchFamily="34" charset="-122"/>
                <a:cs typeface="Calibri" pitchFamily="34" charset="-120"/>
              </a:rPr>
              <a:t>Your task:  </a:t>
            </a:r>
            <a:pPr indent="0" marL="0">
              <a:buNone/>
            </a:pPr>
            <a:r>
              <a:rPr lang="en-US" sz="1350" dirty="0">
                <a:solidFill>
                  <a:srgbClr val="FFFFFF"/>
                </a:solidFill>
                <a:latin typeface="Calibri" pitchFamily="34" charset="0"/>
                <a:ea typeface="Calibri" pitchFamily="34" charset="-122"/>
                <a:cs typeface="Calibri" pitchFamily="34" charset="-120"/>
              </a:rPr>
              <a:t>For each scenario, pick No-LLM / Single call / Workflow / Agent — and note the deciding reason. Pairs, 8–10 min.</a:t>
            </a:r>
            <a:endParaRPr lang="en-US" sz="1350" dirty="0"/>
          </a:p>
        </p:txBody>
      </p:sp>
      <p:sp>
        <p:nvSpPr>
          <p:cNvPr id="8" name="Shape 6"/>
          <p:cNvSpPr/>
          <p:nvPr/>
        </p:nvSpPr>
        <p:spPr>
          <a:xfrm>
            <a:off x="502920" y="1965960"/>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Shape 7"/>
          <p:cNvSpPr/>
          <p:nvPr/>
        </p:nvSpPr>
        <p:spPr>
          <a:xfrm>
            <a:off x="658368" y="2011680"/>
            <a:ext cx="347472" cy="347472"/>
          </a:xfrm>
          <a:prstGeom prst="ellipse">
            <a:avLst/>
          </a:prstGeom>
          <a:solidFill>
            <a:srgbClr val="3C8DAD"/>
          </a:solidFill>
          <a:ln/>
        </p:spPr>
      </p:sp>
      <p:sp>
        <p:nvSpPr>
          <p:cNvPr id="10" name="Text 8"/>
          <p:cNvSpPr/>
          <p:nvPr/>
        </p:nvSpPr>
        <p:spPr>
          <a:xfrm>
            <a:off x="658368" y="2011680"/>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a:t>
            </a:r>
            <a:endParaRPr lang="en-US" sz="1300" dirty="0"/>
          </a:p>
        </p:txBody>
      </p:sp>
      <p:sp>
        <p:nvSpPr>
          <p:cNvPr id="11" name="Text 9"/>
          <p:cNvSpPr/>
          <p:nvPr/>
        </p:nvSpPr>
        <p:spPr>
          <a:xfrm>
            <a:off x="1170432" y="1965960"/>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Every night, pull yesterday's sales, format a PDF, email it to the regional manager.</a:t>
            </a:r>
            <a:endParaRPr lang="en-US" sz="1250" dirty="0"/>
          </a:p>
        </p:txBody>
      </p:sp>
      <p:sp>
        <p:nvSpPr>
          <p:cNvPr id="12" name="Shape 10"/>
          <p:cNvSpPr/>
          <p:nvPr/>
        </p:nvSpPr>
        <p:spPr>
          <a:xfrm>
            <a:off x="10104120" y="2020824"/>
            <a:ext cx="1463040" cy="329184"/>
          </a:xfrm>
          <a:prstGeom prst="roundRect">
            <a:avLst>
              <a:gd name="adj" fmla="val 11111"/>
            </a:avLst>
          </a:prstGeom>
          <a:solidFill>
            <a:srgbClr val="FBF1D8"/>
          </a:solidFill>
          <a:ln/>
        </p:spPr>
      </p:sp>
      <p:sp>
        <p:nvSpPr>
          <p:cNvPr id="13" name="Text 11"/>
          <p:cNvSpPr/>
          <p:nvPr/>
        </p:nvSpPr>
        <p:spPr>
          <a:xfrm>
            <a:off x="10104120" y="2020824"/>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14" name="Shape 12"/>
          <p:cNvSpPr/>
          <p:nvPr/>
        </p:nvSpPr>
        <p:spPr>
          <a:xfrm>
            <a:off x="502920" y="2478024"/>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658368" y="2523744"/>
            <a:ext cx="347472" cy="347472"/>
          </a:xfrm>
          <a:prstGeom prst="ellipse">
            <a:avLst/>
          </a:prstGeom>
          <a:solidFill>
            <a:srgbClr val="3C8DAD"/>
          </a:solidFill>
          <a:ln/>
        </p:spPr>
      </p:sp>
      <p:sp>
        <p:nvSpPr>
          <p:cNvPr id="16" name="Text 14"/>
          <p:cNvSpPr/>
          <p:nvPr/>
        </p:nvSpPr>
        <p:spPr>
          <a:xfrm>
            <a:off x="658368" y="2523744"/>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a:t>
            </a:r>
            <a:endParaRPr lang="en-US" sz="1300" dirty="0"/>
          </a:p>
        </p:txBody>
      </p:sp>
      <p:sp>
        <p:nvSpPr>
          <p:cNvPr id="17" name="Text 15"/>
          <p:cNvSpPr/>
          <p:nvPr/>
        </p:nvSpPr>
        <p:spPr>
          <a:xfrm>
            <a:off x="1170432" y="2478024"/>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Translate 5,000 product descriptions from English to Spanish.</a:t>
            </a:r>
            <a:endParaRPr lang="en-US" sz="1250" dirty="0"/>
          </a:p>
        </p:txBody>
      </p:sp>
      <p:sp>
        <p:nvSpPr>
          <p:cNvPr id="18" name="Shape 16"/>
          <p:cNvSpPr/>
          <p:nvPr/>
        </p:nvSpPr>
        <p:spPr>
          <a:xfrm>
            <a:off x="10104120" y="2532888"/>
            <a:ext cx="1463040" cy="329184"/>
          </a:xfrm>
          <a:prstGeom prst="roundRect">
            <a:avLst>
              <a:gd name="adj" fmla="val 11111"/>
            </a:avLst>
          </a:prstGeom>
          <a:solidFill>
            <a:srgbClr val="FBF1D8"/>
          </a:solidFill>
          <a:ln/>
        </p:spPr>
      </p:sp>
      <p:sp>
        <p:nvSpPr>
          <p:cNvPr id="19" name="Text 17"/>
          <p:cNvSpPr/>
          <p:nvPr/>
        </p:nvSpPr>
        <p:spPr>
          <a:xfrm>
            <a:off x="10104120" y="2532888"/>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20" name="Shape 18"/>
          <p:cNvSpPr/>
          <p:nvPr/>
        </p:nvSpPr>
        <p:spPr>
          <a:xfrm>
            <a:off x="502920" y="2990088"/>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1" name="Shape 19"/>
          <p:cNvSpPr/>
          <p:nvPr/>
        </p:nvSpPr>
        <p:spPr>
          <a:xfrm>
            <a:off x="658368" y="3035808"/>
            <a:ext cx="347472" cy="347472"/>
          </a:xfrm>
          <a:prstGeom prst="ellipse">
            <a:avLst/>
          </a:prstGeom>
          <a:solidFill>
            <a:srgbClr val="3C8DAD"/>
          </a:solidFill>
          <a:ln/>
        </p:spPr>
      </p:sp>
      <p:sp>
        <p:nvSpPr>
          <p:cNvPr id="22" name="Text 20"/>
          <p:cNvSpPr/>
          <p:nvPr/>
        </p:nvSpPr>
        <p:spPr>
          <a:xfrm>
            <a:off x="658368" y="3035808"/>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C</a:t>
            </a:r>
            <a:endParaRPr lang="en-US" sz="1300" dirty="0"/>
          </a:p>
        </p:txBody>
      </p:sp>
      <p:sp>
        <p:nvSpPr>
          <p:cNvPr id="23" name="Text 21"/>
          <p:cNvSpPr/>
          <p:nvPr/>
        </p:nvSpPr>
        <p:spPr>
          <a:xfrm>
            <a:off x="1170432" y="2990088"/>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Reset a password when a user clicks the verified reset link.</a:t>
            </a:r>
            <a:endParaRPr lang="en-US" sz="1250" dirty="0"/>
          </a:p>
        </p:txBody>
      </p:sp>
      <p:sp>
        <p:nvSpPr>
          <p:cNvPr id="24" name="Shape 22"/>
          <p:cNvSpPr/>
          <p:nvPr/>
        </p:nvSpPr>
        <p:spPr>
          <a:xfrm>
            <a:off x="10104120" y="3044952"/>
            <a:ext cx="1463040" cy="329184"/>
          </a:xfrm>
          <a:prstGeom prst="roundRect">
            <a:avLst>
              <a:gd name="adj" fmla="val 11111"/>
            </a:avLst>
          </a:prstGeom>
          <a:solidFill>
            <a:srgbClr val="FBF1D8"/>
          </a:solidFill>
          <a:ln/>
        </p:spPr>
      </p:sp>
      <p:sp>
        <p:nvSpPr>
          <p:cNvPr id="25" name="Text 23"/>
          <p:cNvSpPr/>
          <p:nvPr/>
        </p:nvSpPr>
        <p:spPr>
          <a:xfrm>
            <a:off x="10104120" y="3044952"/>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26" name="Shape 24"/>
          <p:cNvSpPr/>
          <p:nvPr/>
        </p:nvSpPr>
        <p:spPr>
          <a:xfrm>
            <a:off x="502920" y="3502152"/>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7" name="Shape 25"/>
          <p:cNvSpPr/>
          <p:nvPr/>
        </p:nvSpPr>
        <p:spPr>
          <a:xfrm>
            <a:off x="658368" y="3547872"/>
            <a:ext cx="347472" cy="347472"/>
          </a:xfrm>
          <a:prstGeom prst="ellipse">
            <a:avLst/>
          </a:prstGeom>
          <a:solidFill>
            <a:srgbClr val="3C8DAD"/>
          </a:solidFill>
          <a:ln/>
        </p:spPr>
      </p:sp>
      <p:sp>
        <p:nvSpPr>
          <p:cNvPr id="28" name="Text 26"/>
          <p:cNvSpPr/>
          <p:nvPr/>
        </p:nvSpPr>
        <p:spPr>
          <a:xfrm>
            <a:off x="658368" y="3547872"/>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a:t>
            </a:r>
            <a:endParaRPr lang="en-US" sz="1300" dirty="0"/>
          </a:p>
        </p:txBody>
      </p:sp>
      <p:sp>
        <p:nvSpPr>
          <p:cNvPr id="29" name="Text 27"/>
          <p:cNvSpPr/>
          <p:nvPr/>
        </p:nvSpPr>
        <p:spPr>
          <a:xfrm>
            <a:off x="1170432" y="3502152"/>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A customer sends a vague complaint; decide whether to refund, escalate, or ask a follow-up, using order history + policy.</a:t>
            </a:r>
            <a:endParaRPr lang="en-US" sz="1250" dirty="0"/>
          </a:p>
        </p:txBody>
      </p:sp>
      <p:sp>
        <p:nvSpPr>
          <p:cNvPr id="30" name="Shape 28"/>
          <p:cNvSpPr/>
          <p:nvPr/>
        </p:nvSpPr>
        <p:spPr>
          <a:xfrm>
            <a:off x="10104120" y="3557016"/>
            <a:ext cx="1463040" cy="329184"/>
          </a:xfrm>
          <a:prstGeom prst="roundRect">
            <a:avLst>
              <a:gd name="adj" fmla="val 11111"/>
            </a:avLst>
          </a:prstGeom>
          <a:solidFill>
            <a:srgbClr val="FBF1D8"/>
          </a:solidFill>
          <a:ln/>
        </p:spPr>
      </p:sp>
      <p:sp>
        <p:nvSpPr>
          <p:cNvPr id="31" name="Text 29"/>
          <p:cNvSpPr/>
          <p:nvPr/>
        </p:nvSpPr>
        <p:spPr>
          <a:xfrm>
            <a:off x="10104120" y="3557016"/>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32" name="Shape 30"/>
          <p:cNvSpPr/>
          <p:nvPr/>
        </p:nvSpPr>
        <p:spPr>
          <a:xfrm>
            <a:off x="502920" y="4014216"/>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3" name="Shape 31"/>
          <p:cNvSpPr/>
          <p:nvPr/>
        </p:nvSpPr>
        <p:spPr>
          <a:xfrm>
            <a:off x="658368" y="4059936"/>
            <a:ext cx="347472" cy="347472"/>
          </a:xfrm>
          <a:prstGeom prst="ellipse">
            <a:avLst/>
          </a:prstGeom>
          <a:solidFill>
            <a:srgbClr val="3C8DAD"/>
          </a:solidFill>
          <a:ln/>
        </p:spPr>
      </p:sp>
      <p:sp>
        <p:nvSpPr>
          <p:cNvPr id="34" name="Text 32"/>
          <p:cNvSpPr/>
          <p:nvPr/>
        </p:nvSpPr>
        <p:spPr>
          <a:xfrm>
            <a:off x="658368" y="4059936"/>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E</a:t>
            </a:r>
            <a:endParaRPr lang="en-US" sz="1300" dirty="0"/>
          </a:p>
        </p:txBody>
      </p:sp>
      <p:sp>
        <p:nvSpPr>
          <p:cNvPr id="35" name="Text 33"/>
          <p:cNvSpPr/>
          <p:nvPr/>
        </p:nvSpPr>
        <p:spPr>
          <a:xfrm>
            <a:off x="1170432" y="4014216"/>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Given a new vendor contract PDF, find risky clauses, cross-check the policy library, and draft a redline.</a:t>
            </a:r>
            <a:endParaRPr lang="en-US" sz="1250" dirty="0"/>
          </a:p>
        </p:txBody>
      </p:sp>
      <p:sp>
        <p:nvSpPr>
          <p:cNvPr id="36" name="Shape 34"/>
          <p:cNvSpPr/>
          <p:nvPr/>
        </p:nvSpPr>
        <p:spPr>
          <a:xfrm>
            <a:off x="10104120" y="4069080"/>
            <a:ext cx="1463040" cy="329184"/>
          </a:xfrm>
          <a:prstGeom prst="roundRect">
            <a:avLst>
              <a:gd name="adj" fmla="val 11111"/>
            </a:avLst>
          </a:prstGeom>
          <a:solidFill>
            <a:srgbClr val="FBF1D8"/>
          </a:solidFill>
          <a:ln/>
        </p:spPr>
      </p:sp>
      <p:sp>
        <p:nvSpPr>
          <p:cNvPr id="37" name="Text 35"/>
          <p:cNvSpPr/>
          <p:nvPr/>
        </p:nvSpPr>
        <p:spPr>
          <a:xfrm>
            <a:off x="10104120" y="4069080"/>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38" name="Shape 36"/>
          <p:cNvSpPr/>
          <p:nvPr/>
        </p:nvSpPr>
        <p:spPr>
          <a:xfrm>
            <a:off x="502920" y="4526280"/>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9" name="Shape 37"/>
          <p:cNvSpPr/>
          <p:nvPr/>
        </p:nvSpPr>
        <p:spPr>
          <a:xfrm>
            <a:off x="658368" y="4572000"/>
            <a:ext cx="347472" cy="347472"/>
          </a:xfrm>
          <a:prstGeom prst="ellipse">
            <a:avLst/>
          </a:prstGeom>
          <a:solidFill>
            <a:srgbClr val="3C8DAD"/>
          </a:solidFill>
          <a:ln/>
        </p:spPr>
      </p:sp>
      <p:sp>
        <p:nvSpPr>
          <p:cNvPr id="40" name="Text 38"/>
          <p:cNvSpPr/>
          <p:nvPr/>
        </p:nvSpPr>
        <p:spPr>
          <a:xfrm>
            <a:off x="658368" y="4572000"/>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F</a:t>
            </a:r>
            <a:endParaRPr lang="en-US" sz="1300" dirty="0"/>
          </a:p>
        </p:txBody>
      </p:sp>
      <p:sp>
        <p:nvSpPr>
          <p:cNvPr id="41" name="Text 39"/>
          <p:cNvSpPr/>
          <p:nvPr/>
        </p:nvSpPr>
        <p:spPr>
          <a:xfrm>
            <a:off x="1170432" y="4526280"/>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Summarize one incoming email into three bullet points.</a:t>
            </a:r>
            <a:endParaRPr lang="en-US" sz="1250" dirty="0"/>
          </a:p>
        </p:txBody>
      </p:sp>
      <p:sp>
        <p:nvSpPr>
          <p:cNvPr id="42" name="Shape 40"/>
          <p:cNvSpPr/>
          <p:nvPr/>
        </p:nvSpPr>
        <p:spPr>
          <a:xfrm>
            <a:off x="10104120" y="4581144"/>
            <a:ext cx="1463040" cy="329184"/>
          </a:xfrm>
          <a:prstGeom prst="roundRect">
            <a:avLst>
              <a:gd name="adj" fmla="val 11111"/>
            </a:avLst>
          </a:prstGeom>
          <a:solidFill>
            <a:srgbClr val="FBF1D8"/>
          </a:solidFill>
          <a:ln/>
        </p:spPr>
      </p:sp>
      <p:sp>
        <p:nvSpPr>
          <p:cNvPr id="43" name="Text 41"/>
          <p:cNvSpPr/>
          <p:nvPr/>
        </p:nvSpPr>
        <p:spPr>
          <a:xfrm>
            <a:off x="10104120" y="4581144"/>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
        <p:nvSpPr>
          <p:cNvPr id="44" name="Shape 42"/>
          <p:cNvSpPr/>
          <p:nvPr/>
        </p:nvSpPr>
        <p:spPr>
          <a:xfrm>
            <a:off x="502920" y="5038344"/>
            <a:ext cx="11183112" cy="438912"/>
          </a:xfrm>
          <a:prstGeom prst="roundRect">
            <a:avLst>
              <a:gd name="adj" fmla="val 1458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45" name="Shape 43"/>
          <p:cNvSpPr/>
          <p:nvPr/>
        </p:nvSpPr>
        <p:spPr>
          <a:xfrm>
            <a:off x="658368" y="5084064"/>
            <a:ext cx="347472" cy="347472"/>
          </a:xfrm>
          <a:prstGeom prst="ellipse">
            <a:avLst/>
          </a:prstGeom>
          <a:solidFill>
            <a:srgbClr val="3C8DAD"/>
          </a:solidFill>
          <a:ln/>
        </p:spPr>
      </p:sp>
      <p:sp>
        <p:nvSpPr>
          <p:cNvPr id="46" name="Text 44"/>
          <p:cNvSpPr/>
          <p:nvPr/>
        </p:nvSpPr>
        <p:spPr>
          <a:xfrm>
            <a:off x="658368" y="5084064"/>
            <a:ext cx="347472" cy="347472"/>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G</a:t>
            </a:r>
            <a:endParaRPr lang="en-US" sz="1300" dirty="0"/>
          </a:p>
        </p:txBody>
      </p:sp>
      <p:sp>
        <p:nvSpPr>
          <p:cNvPr id="47" name="Text 45"/>
          <p:cNvSpPr/>
          <p:nvPr/>
        </p:nvSpPr>
        <p:spPr>
          <a:xfrm>
            <a:off x="1170432" y="5038344"/>
            <a:ext cx="8778240" cy="43891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Monitor a support inbox and, for each message, take whatever steps resolve it end-to-end.</a:t>
            </a:r>
            <a:endParaRPr lang="en-US" sz="1250" dirty="0"/>
          </a:p>
        </p:txBody>
      </p:sp>
      <p:sp>
        <p:nvSpPr>
          <p:cNvPr id="48" name="Shape 46"/>
          <p:cNvSpPr/>
          <p:nvPr/>
        </p:nvSpPr>
        <p:spPr>
          <a:xfrm>
            <a:off x="10104120" y="5093208"/>
            <a:ext cx="1463040" cy="329184"/>
          </a:xfrm>
          <a:prstGeom prst="roundRect">
            <a:avLst>
              <a:gd name="adj" fmla="val 11111"/>
            </a:avLst>
          </a:prstGeom>
          <a:solidFill>
            <a:srgbClr val="FBF1D8"/>
          </a:solidFill>
          <a:ln/>
        </p:spPr>
      </p:sp>
      <p:sp>
        <p:nvSpPr>
          <p:cNvPr id="49" name="Text 47"/>
          <p:cNvSpPr/>
          <p:nvPr/>
        </p:nvSpPr>
        <p:spPr>
          <a:xfrm>
            <a:off x="10104120" y="5093208"/>
            <a:ext cx="1463040" cy="329184"/>
          </a:xfrm>
          <a:prstGeom prst="rect">
            <a:avLst/>
          </a:prstGeom>
          <a:noFill/>
          <a:ln/>
        </p:spPr>
        <p:txBody>
          <a:bodyPr wrap="square" lIns="0" tIns="0" rIns="0" bIns="0" rtlCol="0" anchor="ctr"/>
          <a:lstStyle/>
          <a:p>
            <a:pPr algn="ctr" indent="0" marL="0">
              <a:buNone/>
            </a:pPr>
            <a:r>
              <a:rPr lang="en-US" sz="1050" i="1" dirty="0">
                <a:solidFill>
                  <a:srgbClr val="9A7420"/>
                </a:solidFill>
                <a:latin typeface="Calibri" pitchFamily="34" charset="0"/>
                <a:ea typeface="Calibri" pitchFamily="34" charset="-122"/>
                <a:cs typeface="Calibri" pitchFamily="34" charset="-120"/>
              </a:rPr>
              <a:t>your call</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EXERCISE A · DEBRIEF</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Suggested answers (reasoning &gt; label)</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46</a:t>
            </a:r>
            <a:endParaRPr lang="en-US" sz="900" dirty="0"/>
          </a:p>
        </p:txBody>
      </p:sp>
      <p:sp>
        <p:nvSpPr>
          <p:cNvPr id="6" name="Shape 4"/>
          <p:cNvSpPr/>
          <p:nvPr/>
        </p:nvSpPr>
        <p:spPr>
          <a:xfrm>
            <a:off x="502920" y="1463040"/>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658368" y="1536192"/>
            <a:ext cx="365760" cy="365760"/>
          </a:xfrm>
          <a:prstGeom prst="ellipse">
            <a:avLst/>
          </a:prstGeom>
          <a:solidFill>
            <a:srgbClr val="1B2A4A"/>
          </a:solidFill>
          <a:ln/>
        </p:spPr>
      </p:sp>
      <p:sp>
        <p:nvSpPr>
          <p:cNvPr id="8" name="Text 6"/>
          <p:cNvSpPr/>
          <p:nvPr/>
        </p:nvSpPr>
        <p:spPr>
          <a:xfrm>
            <a:off x="658368" y="1536192"/>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a:t>
            </a:r>
            <a:endParaRPr lang="en-US" sz="1300" dirty="0"/>
          </a:p>
        </p:txBody>
      </p:sp>
      <p:sp>
        <p:nvSpPr>
          <p:cNvPr id="9" name="Shape 7"/>
          <p:cNvSpPr/>
          <p:nvPr/>
        </p:nvSpPr>
        <p:spPr>
          <a:xfrm>
            <a:off x="1188720" y="1545336"/>
            <a:ext cx="1965960" cy="347472"/>
          </a:xfrm>
          <a:prstGeom prst="roundRect">
            <a:avLst>
              <a:gd name="adj" fmla="val 10526"/>
            </a:avLst>
          </a:prstGeom>
          <a:solidFill>
            <a:srgbClr val="2A4D8F"/>
          </a:solidFill>
          <a:ln/>
        </p:spPr>
      </p:sp>
      <p:sp>
        <p:nvSpPr>
          <p:cNvPr id="10" name="Text 8"/>
          <p:cNvSpPr/>
          <p:nvPr/>
        </p:nvSpPr>
        <p:spPr>
          <a:xfrm>
            <a:off x="1188720" y="1545336"/>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Workflow</a:t>
            </a:r>
            <a:endParaRPr lang="en-US" sz="1200" dirty="0"/>
          </a:p>
        </p:txBody>
      </p:sp>
      <p:sp>
        <p:nvSpPr>
          <p:cNvPr id="11" name="Text 9"/>
          <p:cNvSpPr/>
          <p:nvPr/>
        </p:nvSpPr>
        <p:spPr>
          <a:xfrm>
            <a:off x="3337560" y="1463040"/>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Fixed nightly path, no branching decisions — wire it.</a:t>
            </a:r>
            <a:endParaRPr lang="en-US" sz="1250" dirty="0"/>
          </a:p>
        </p:txBody>
      </p:sp>
      <p:sp>
        <p:nvSpPr>
          <p:cNvPr id="12" name="Shape 10"/>
          <p:cNvSpPr/>
          <p:nvPr/>
        </p:nvSpPr>
        <p:spPr>
          <a:xfrm>
            <a:off x="502920" y="2066544"/>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Shape 11"/>
          <p:cNvSpPr/>
          <p:nvPr/>
        </p:nvSpPr>
        <p:spPr>
          <a:xfrm>
            <a:off x="658368" y="2139696"/>
            <a:ext cx="365760" cy="365760"/>
          </a:xfrm>
          <a:prstGeom prst="ellipse">
            <a:avLst/>
          </a:prstGeom>
          <a:solidFill>
            <a:srgbClr val="1B2A4A"/>
          </a:solidFill>
          <a:ln/>
        </p:spPr>
      </p:sp>
      <p:sp>
        <p:nvSpPr>
          <p:cNvPr id="14" name="Text 12"/>
          <p:cNvSpPr/>
          <p:nvPr/>
        </p:nvSpPr>
        <p:spPr>
          <a:xfrm>
            <a:off x="658368" y="213969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a:t>
            </a:r>
            <a:endParaRPr lang="en-US" sz="1300" dirty="0"/>
          </a:p>
        </p:txBody>
      </p:sp>
      <p:sp>
        <p:nvSpPr>
          <p:cNvPr id="15" name="Shape 13"/>
          <p:cNvSpPr/>
          <p:nvPr/>
        </p:nvSpPr>
        <p:spPr>
          <a:xfrm>
            <a:off x="1188720" y="2148840"/>
            <a:ext cx="1965960" cy="347472"/>
          </a:xfrm>
          <a:prstGeom prst="roundRect">
            <a:avLst>
              <a:gd name="adj" fmla="val 10526"/>
            </a:avLst>
          </a:prstGeom>
          <a:solidFill>
            <a:srgbClr val="3C8DAD"/>
          </a:solidFill>
          <a:ln/>
        </p:spPr>
      </p:sp>
      <p:sp>
        <p:nvSpPr>
          <p:cNvPr id="16" name="Text 14"/>
          <p:cNvSpPr/>
          <p:nvPr/>
        </p:nvSpPr>
        <p:spPr>
          <a:xfrm>
            <a:off x="1188720" y="2148840"/>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Single call ×N</a:t>
            </a:r>
            <a:endParaRPr lang="en-US" sz="1200" dirty="0"/>
          </a:p>
        </p:txBody>
      </p:sp>
      <p:sp>
        <p:nvSpPr>
          <p:cNvPr id="17" name="Text 15"/>
          <p:cNvSpPr/>
          <p:nvPr/>
        </p:nvSpPr>
        <p:spPr>
          <a:xfrm>
            <a:off x="3337560" y="2066544"/>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Batch translation, one prompt per item. No control flow.</a:t>
            </a:r>
            <a:endParaRPr lang="en-US" sz="1250" dirty="0"/>
          </a:p>
        </p:txBody>
      </p:sp>
      <p:sp>
        <p:nvSpPr>
          <p:cNvPr id="18" name="Shape 16"/>
          <p:cNvSpPr/>
          <p:nvPr/>
        </p:nvSpPr>
        <p:spPr>
          <a:xfrm>
            <a:off x="502920" y="2670048"/>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658368" y="2743200"/>
            <a:ext cx="365760" cy="365760"/>
          </a:xfrm>
          <a:prstGeom prst="ellipse">
            <a:avLst/>
          </a:prstGeom>
          <a:solidFill>
            <a:srgbClr val="1B2A4A"/>
          </a:solidFill>
          <a:ln/>
        </p:spPr>
      </p:sp>
      <p:sp>
        <p:nvSpPr>
          <p:cNvPr id="20" name="Text 18"/>
          <p:cNvSpPr/>
          <p:nvPr/>
        </p:nvSpPr>
        <p:spPr>
          <a:xfrm>
            <a:off x="658368" y="2743200"/>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C</a:t>
            </a:r>
            <a:endParaRPr lang="en-US" sz="1300" dirty="0"/>
          </a:p>
        </p:txBody>
      </p:sp>
      <p:sp>
        <p:nvSpPr>
          <p:cNvPr id="21" name="Shape 19"/>
          <p:cNvSpPr/>
          <p:nvPr/>
        </p:nvSpPr>
        <p:spPr>
          <a:xfrm>
            <a:off x="1188720" y="2752344"/>
            <a:ext cx="1965960" cy="347472"/>
          </a:xfrm>
          <a:prstGeom prst="roundRect">
            <a:avLst>
              <a:gd name="adj" fmla="val 10526"/>
            </a:avLst>
          </a:prstGeom>
          <a:solidFill>
            <a:srgbClr val="6B7280"/>
          </a:solidFill>
          <a:ln/>
        </p:spPr>
      </p:sp>
      <p:sp>
        <p:nvSpPr>
          <p:cNvPr id="22" name="Text 20"/>
          <p:cNvSpPr/>
          <p:nvPr/>
        </p:nvSpPr>
        <p:spPr>
          <a:xfrm>
            <a:off x="1188720" y="2752344"/>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No LLM</a:t>
            </a:r>
            <a:endParaRPr lang="en-US" sz="1200" dirty="0"/>
          </a:p>
        </p:txBody>
      </p:sp>
      <p:sp>
        <p:nvSpPr>
          <p:cNvPr id="23" name="Text 21"/>
          <p:cNvSpPr/>
          <p:nvPr/>
        </p:nvSpPr>
        <p:spPr>
          <a:xfrm>
            <a:off x="3337560" y="2670048"/>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Deterministic rule. An LLM only adds risk and cost.</a:t>
            </a:r>
            <a:endParaRPr lang="en-US" sz="1250" dirty="0"/>
          </a:p>
        </p:txBody>
      </p:sp>
      <p:sp>
        <p:nvSpPr>
          <p:cNvPr id="24" name="Shape 22"/>
          <p:cNvSpPr/>
          <p:nvPr/>
        </p:nvSpPr>
        <p:spPr>
          <a:xfrm>
            <a:off x="502920" y="3273552"/>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5" name="Shape 23"/>
          <p:cNvSpPr/>
          <p:nvPr/>
        </p:nvSpPr>
        <p:spPr>
          <a:xfrm>
            <a:off x="658368" y="3346704"/>
            <a:ext cx="365760" cy="365760"/>
          </a:xfrm>
          <a:prstGeom prst="ellipse">
            <a:avLst/>
          </a:prstGeom>
          <a:solidFill>
            <a:srgbClr val="1B2A4A"/>
          </a:solidFill>
          <a:ln/>
        </p:spPr>
      </p:sp>
      <p:sp>
        <p:nvSpPr>
          <p:cNvPr id="26" name="Text 24"/>
          <p:cNvSpPr/>
          <p:nvPr/>
        </p:nvSpPr>
        <p:spPr>
          <a:xfrm>
            <a:off x="658368" y="3346704"/>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a:t>
            </a:r>
            <a:endParaRPr lang="en-US" sz="1300" dirty="0"/>
          </a:p>
        </p:txBody>
      </p:sp>
      <p:sp>
        <p:nvSpPr>
          <p:cNvPr id="27" name="Shape 25"/>
          <p:cNvSpPr/>
          <p:nvPr/>
        </p:nvSpPr>
        <p:spPr>
          <a:xfrm>
            <a:off x="1188720" y="3355848"/>
            <a:ext cx="1965960" cy="347472"/>
          </a:xfrm>
          <a:prstGeom prst="roundRect">
            <a:avLst>
              <a:gd name="adj" fmla="val 10526"/>
            </a:avLst>
          </a:prstGeom>
          <a:solidFill>
            <a:srgbClr val="E0A83B"/>
          </a:solidFill>
          <a:ln/>
        </p:spPr>
      </p:sp>
      <p:sp>
        <p:nvSpPr>
          <p:cNvPr id="28" name="Text 26"/>
          <p:cNvSpPr/>
          <p:nvPr/>
        </p:nvSpPr>
        <p:spPr>
          <a:xfrm>
            <a:off x="1188720" y="3355848"/>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Agent</a:t>
            </a:r>
            <a:endParaRPr lang="en-US" sz="1200" dirty="0"/>
          </a:p>
        </p:txBody>
      </p:sp>
      <p:sp>
        <p:nvSpPr>
          <p:cNvPr id="29" name="Text 27"/>
          <p:cNvSpPr/>
          <p:nvPr/>
        </p:nvSpPr>
        <p:spPr>
          <a:xfrm>
            <a:off x="3337560" y="3273552"/>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Open-ended judgment + tools (orders, policy) + branching.</a:t>
            </a:r>
            <a:endParaRPr lang="en-US" sz="1250" dirty="0"/>
          </a:p>
        </p:txBody>
      </p:sp>
      <p:sp>
        <p:nvSpPr>
          <p:cNvPr id="30" name="Shape 28"/>
          <p:cNvSpPr/>
          <p:nvPr/>
        </p:nvSpPr>
        <p:spPr>
          <a:xfrm>
            <a:off x="502920" y="3877056"/>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1" name="Shape 29"/>
          <p:cNvSpPr/>
          <p:nvPr/>
        </p:nvSpPr>
        <p:spPr>
          <a:xfrm>
            <a:off x="658368" y="3950208"/>
            <a:ext cx="365760" cy="365760"/>
          </a:xfrm>
          <a:prstGeom prst="ellipse">
            <a:avLst/>
          </a:prstGeom>
          <a:solidFill>
            <a:srgbClr val="1B2A4A"/>
          </a:solidFill>
          <a:ln/>
        </p:spPr>
      </p:sp>
      <p:sp>
        <p:nvSpPr>
          <p:cNvPr id="32" name="Text 30"/>
          <p:cNvSpPr/>
          <p:nvPr/>
        </p:nvSpPr>
        <p:spPr>
          <a:xfrm>
            <a:off x="658368" y="3950208"/>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E</a:t>
            </a:r>
            <a:endParaRPr lang="en-US" sz="1300" dirty="0"/>
          </a:p>
        </p:txBody>
      </p:sp>
      <p:sp>
        <p:nvSpPr>
          <p:cNvPr id="33" name="Shape 31"/>
          <p:cNvSpPr/>
          <p:nvPr/>
        </p:nvSpPr>
        <p:spPr>
          <a:xfrm>
            <a:off x="1188720" y="3959352"/>
            <a:ext cx="1965960" cy="347472"/>
          </a:xfrm>
          <a:prstGeom prst="roundRect">
            <a:avLst>
              <a:gd name="adj" fmla="val 10526"/>
            </a:avLst>
          </a:prstGeom>
          <a:solidFill>
            <a:srgbClr val="E0A83B"/>
          </a:solidFill>
          <a:ln/>
        </p:spPr>
      </p:sp>
      <p:sp>
        <p:nvSpPr>
          <p:cNvPr id="34" name="Text 32"/>
          <p:cNvSpPr/>
          <p:nvPr/>
        </p:nvSpPr>
        <p:spPr>
          <a:xfrm>
            <a:off x="1188720" y="3959352"/>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Agent</a:t>
            </a:r>
            <a:endParaRPr lang="en-US" sz="1200" dirty="0"/>
          </a:p>
        </p:txBody>
      </p:sp>
      <p:sp>
        <p:nvSpPr>
          <p:cNvPr id="35" name="Text 33"/>
          <p:cNvSpPr/>
          <p:nvPr/>
        </p:nvSpPr>
        <p:spPr>
          <a:xfrm>
            <a:off x="3337560" y="3877056"/>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Multi-step, tool use, reasoning over unknown clauses.</a:t>
            </a:r>
            <a:endParaRPr lang="en-US" sz="1250" dirty="0"/>
          </a:p>
        </p:txBody>
      </p:sp>
      <p:sp>
        <p:nvSpPr>
          <p:cNvPr id="36" name="Shape 34"/>
          <p:cNvSpPr/>
          <p:nvPr/>
        </p:nvSpPr>
        <p:spPr>
          <a:xfrm>
            <a:off x="502920" y="4480560"/>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37" name="Shape 35"/>
          <p:cNvSpPr/>
          <p:nvPr/>
        </p:nvSpPr>
        <p:spPr>
          <a:xfrm>
            <a:off x="658368" y="4553712"/>
            <a:ext cx="365760" cy="365760"/>
          </a:xfrm>
          <a:prstGeom prst="ellipse">
            <a:avLst/>
          </a:prstGeom>
          <a:solidFill>
            <a:srgbClr val="1B2A4A"/>
          </a:solidFill>
          <a:ln/>
        </p:spPr>
      </p:sp>
      <p:sp>
        <p:nvSpPr>
          <p:cNvPr id="38" name="Text 36"/>
          <p:cNvSpPr/>
          <p:nvPr/>
        </p:nvSpPr>
        <p:spPr>
          <a:xfrm>
            <a:off x="658368" y="4553712"/>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F</a:t>
            </a:r>
            <a:endParaRPr lang="en-US" sz="1300" dirty="0"/>
          </a:p>
        </p:txBody>
      </p:sp>
      <p:sp>
        <p:nvSpPr>
          <p:cNvPr id="39" name="Shape 37"/>
          <p:cNvSpPr/>
          <p:nvPr/>
        </p:nvSpPr>
        <p:spPr>
          <a:xfrm>
            <a:off x="1188720" y="4562856"/>
            <a:ext cx="1965960" cy="347472"/>
          </a:xfrm>
          <a:prstGeom prst="roundRect">
            <a:avLst>
              <a:gd name="adj" fmla="val 10526"/>
            </a:avLst>
          </a:prstGeom>
          <a:solidFill>
            <a:srgbClr val="3C8DAD"/>
          </a:solidFill>
          <a:ln/>
        </p:spPr>
      </p:sp>
      <p:sp>
        <p:nvSpPr>
          <p:cNvPr id="40" name="Text 38"/>
          <p:cNvSpPr/>
          <p:nvPr/>
        </p:nvSpPr>
        <p:spPr>
          <a:xfrm>
            <a:off x="1188720" y="4562856"/>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Single call</a:t>
            </a:r>
            <a:endParaRPr lang="en-US" sz="1200" dirty="0"/>
          </a:p>
        </p:txBody>
      </p:sp>
      <p:sp>
        <p:nvSpPr>
          <p:cNvPr id="41" name="Text 39"/>
          <p:cNvSpPr/>
          <p:nvPr/>
        </p:nvSpPr>
        <p:spPr>
          <a:xfrm>
            <a:off x="3337560" y="4480560"/>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One input, one output, no steps to decide.</a:t>
            </a:r>
            <a:endParaRPr lang="en-US" sz="1250" dirty="0"/>
          </a:p>
        </p:txBody>
      </p:sp>
      <p:sp>
        <p:nvSpPr>
          <p:cNvPr id="42" name="Shape 40"/>
          <p:cNvSpPr/>
          <p:nvPr/>
        </p:nvSpPr>
        <p:spPr>
          <a:xfrm>
            <a:off x="502920" y="5084064"/>
            <a:ext cx="11183112" cy="512064"/>
          </a:xfrm>
          <a:prstGeom prst="roundRect">
            <a:avLst>
              <a:gd name="adj" fmla="val 1250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43" name="Shape 41"/>
          <p:cNvSpPr/>
          <p:nvPr/>
        </p:nvSpPr>
        <p:spPr>
          <a:xfrm>
            <a:off x="658368" y="5157216"/>
            <a:ext cx="365760" cy="365760"/>
          </a:xfrm>
          <a:prstGeom prst="ellipse">
            <a:avLst/>
          </a:prstGeom>
          <a:solidFill>
            <a:srgbClr val="1B2A4A"/>
          </a:solidFill>
          <a:ln/>
        </p:spPr>
      </p:sp>
      <p:sp>
        <p:nvSpPr>
          <p:cNvPr id="44" name="Text 42"/>
          <p:cNvSpPr/>
          <p:nvPr/>
        </p:nvSpPr>
        <p:spPr>
          <a:xfrm>
            <a:off x="658368" y="515721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G</a:t>
            </a:r>
            <a:endParaRPr lang="en-US" sz="1300" dirty="0"/>
          </a:p>
        </p:txBody>
      </p:sp>
      <p:sp>
        <p:nvSpPr>
          <p:cNvPr id="45" name="Shape 43"/>
          <p:cNvSpPr/>
          <p:nvPr/>
        </p:nvSpPr>
        <p:spPr>
          <a:xfrm>
            <a:off x="1188720" y="5166360"/>
            <a:ext cx="1965960" cy="347472"/>
          </a:xfrm>
          <a:prstGeom prst="roundRect">
            <a:avLst>
              <a:gd name="adj" fmla="val 10526"/>
            </a:avLst>
          </a:prstGeom>
          <a:solidFill>
            <a:srgbClr val="B4483C"/>
          </a:solidFill>
          <a:ln/>
        </p:spPr>
      </p:sp>
      <p:sp>
        <p:nvSpPr>
          <p:cNvPr id="46" name="Text 44"/>
          <p:cNvSpPr/>
          <p:nvPr/>
        </p:nvSpPr>
        <p:spPr>
          <a:xfrm>
            <a:off x="1188720" y="5166360"/>
            <a:ext cx="1965960" cy="34747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Agent (careful!)</a:t>
            </a:r>
            <a:endParaRPr lang="en-US" sz="1200" dirty="0"/>
          </a:p>
        </p:txBody>
      </p:sp>
      <p:sp>
        <p:nvSpPr>
          <p:cNvPr id="47" name="Text 45"/>
          <p:cNvSpPr/>
          <p:nvPr/>
        </p:nvSpPr>
        <p:spPr>
          <a:xfrm>
            <a:off x="3337560" y="5084064"/>
            <a:ext cx="8229600" cy="512064"/>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No fixed stop condition → needs guardrails + a human gate.</a:t>
            </a:r>
            <a:endParaRPr lang="en-US" sz="1250" dirty="0"/>
          </a:p>
        </p:txBody>
      </p:sp>
      <p:sp>
        <p:nvSpPr>
          <p:cNvPr id="48" name="Text 46"/>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Extension: for each "agent," ask what breaks if you ship it as a rigid workflow — that surfaces the cost/reliability trade-off. Scenario G has no natural stop — a red flag.</a:t>
            </a:r>
            <a:endParaRPr lang="en-US" sz="1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EXERCISE B · TRACE THE LOOP</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Now trace one agent, by hand</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47</a:t>
            </a:r>
            <a:endParaRPr lang="en-US" sz="900" dirty="0"/>
          </a:p>
        </p:txBody>
      </p:sp>
      <p:sp>
        <p:nvSpPr>
          <p:cNvPr id="6" name="Shape 4"/>
          <p:cNvSpPr/>
          <p:nvPr/>
        </p:nvSpPr>
        <p:spPr>
          <a:xfrm>
            <a:off x="502920" y="1371600"/>
            <a:ext cx="11183112" cy="777240"/>
          </a:xfrm>
          <a:prstGeom prst="roundRect">
            <a:avLst>
              <a:gd name="adj" fmla="val 5882"/>
            </a:avLst>
          </a:prstGeom>
          <a:solidFill>
            <a:srgbClr val="1B2A4A"/>
          </a:solidFill>
          <a:ln/>
        </p:spPr>
      </p:sp>
      <p:sp>
        <p:nvSpPr>
          <p:cNvPr id="7" name="Text 5"/>
          <p:cNvSpPr/>
          <p:nvPr/>
        </p:nvSpPr>
        <p:spPr>
          <a:xfrm>
            <a:off x="685800" y="1371600"/>
            <a:ext cx="10881360" cy="777240"/>
          </a:xfrm>
          <a:prstGeom prst="rect">
            <a:avLst/>
          </a:prstGeom>
          <a:noFill/>
          <a:ln/>
        </p:spPr>
        <p:txBody>
          <a:bodyPr wrap="square" lIns="0" tIns="0" rIns="0" bIns="0" rtlCol="0" anchor="ctr"/>
          <a:lstStyle/>
          <a:p>
            <a:pPr indent="0" marL="0">
              <a:buNone/>
            </a:pPr>
            <a:r>
              <a:rPr lang="en-US" sz="1350" b="1" dirty="0">
                <a:solidFill>
                  <a:srgbClr val="E0A83B"/>
                </a:solidFill>
                <a:latin typeface="Calibri" pitchFamily="34" charset="0"/>
                <a:ea typeface="Calibri" pitchFamily="34" charset="-122"/>
                <a:cs typeface="Calibri" pitchFamily="34" charset="-120"/>
              </a:rPr>
              <a:t>Task:  </a:t>
            </a:r>
            <a:pPr indent="0" marL="0">
              <a:buNone/>
            </a:pPr>
            <a:r>
              <a:rPr lang="en-US" sz="1350" dirty="0">
                <a:solidFill>
                  <a:srgbClr val="FFFFFF"/>
                </a:solidFill>
                <a:latin typeface="Calibri" pitchFamily="34" charset="0"/>
                <a:ea typeface="Calibri" pitchFamily="34" charset="-122"/>
                <a:cs typeface="Calibri" pitchFamily="34" charset="-120"/>
              </a:rPr>
              <a:t>"Book a meeting room for 6 people next Tuesday afternoon."  On paper, trace ONE pass of the agent loop and mark the control points. Pairs, 8–10 min.</a:t>
            </a:r>
            <a:endParaRPr lang="en-US" sz="1350" dirty="0"/>
          </a:p>
        </p:txBody>
      </p:sp>
      <p:sp>
        <p:nvSpPr>
          <p:cNvPr id="8" name="Shape 6"/>
          <p:cNvSpPr/>
          <p:nvPr/>
        </p:nvSpPr>
        <p:spPr>
          <a:xfrm>
            <a:off x="502920" y="2331720"/>
            <a:ext cx="5486400" cy="3291840"/>
          </a:xfrm>
          <a:prstGeom prst="roundRect">
            <a:avLst>
              <a:gd name="adj" fmla="val 194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Text 7"/>
          <p:cNvSpPr/>
          <p:nvPr/>
        </p:nvSpPr>
        <p:spPr>
          <a:xfrm>
            <a:off x="731520" y="246888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Write out the loop</a:t>
            </a:r>
            <a:endParaRPr lang="en-US" sz="1600" dirty="0"/>
          </a:p>
        </p:txBody>
      </p:sp>
      <p:sp>
        <p:nvSpPr>
          <p:cNvPr id="10" name="Text 8"/>
          <p:cNvSpPr/>
          <p:nvPr/>
        </p:nvSpPr>
        <p:spPr>
          <a:xfrm>
            <a:off x="777240" y="2926080"/>
            <a:ext cx="4937760" cy="256032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Observe — what does it check first?</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Reason — what does it decide?</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Act — which tool does it call?</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Observe — what result comes back?</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…and repeat until when?</a:t>
            </a:r>
            <a:endParaRPr lang="en-US" sz="1400" dirty="0"/>
          </a:p>
        </p:txBody>
      </p:sp>
      <p:sp>
        <p:nvSpPr>
          <p:cNvPr id="11" name="Shape 9"/>
          <p:cNvSpPr/>
          <p:nvPr/>
        </p:nvSpPr>
        <p:spPr>
          <a:xfrm>
            <a:off x="6199632" y="2331720"/>
            <a:ext cx="5486400" cy="3291840"/>
          </a:xfrm>
          <a:prstGeom prst="roundRect">
            <a:avLst>
              <a:gd name="adj" fmla="val 1944"/>
            </a:avLst>
          </a:prstGeom>
          <a:solidFill>
            <a:srgbClr val="FBF1D8"/>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6428232" y="2468880"/>
            <a:ext cx="5029200" cy="365760"/>
          </a:xfrm>
          <a:prstGeom prst="rect">
            <a:avLst/>
          </a:prstGeom>
          <a:noFill/>
          <a:ln/>
        </p:spPr>
        <p:txBody>
          <a:bodyPr wrap="square" lIns="0" tIns="0" rIns="0" bIns="0" rtlCol="0" anchor="ctr"/>
          <a:lstStyle/>
          <a:p>
            <a:pPr indent="0" marL="0">
              <a:buNone/>
            </a:pPr>
            <a:r>
              <a:rPr lang="en-US" sz="1600" b="1" dirty="0">
                <a:solidFill>
                  <a:srgbClr val="9A7420"/>
                </a:solidFill>
                <a:latin typeface="Cambria" pitchFamily="34" charset="0"/>
                <a:ea typeface="Cambria" pitchFamily="34" charset="-122"/>
                <a:cs typeface="Cambria" pitchFamily="34" charset="-120"/>
              </a:rPr>
              <a:t>Then mark three things</a:t>
            </a:r>
            <a:endParaRPr lang="en-US" sz="1600" dirty="0"/>
          </a:p>
        </p:txBody>
      </p:sp>
      <p:sp>
        <p:nvSpPr>
          <p:cNvPr id="13" name="Text 11"/>
          <p:cNvSpPr/>
          <p:nvPr/>
        </p:nvSpPr>
        <p:spPr>
          <a:xfrm>
            <a:off x="6519672" y="2926080"/>
            <a:ext cx="4937760" cy="182880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Where could it LOOP (repeat a step)?</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What is the STOP condition (goal met)?</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Where should a HUMAN GATE sit (before it books)?</a:t>
            </a:r>
            <a:endParaRPr lang="en-US" sz="1400" dirty="0"/>
          </a:p>
        </p:txBody>
      </p:sp>
      <p:sp>
        <p:nvSpPr>
          <p:cNvPr id="14" name="Text 12"/>
          <p:cNvSpPr/>
          <p:nvPr/>
        </p:nvSpPr>
        <p:spPr>
          <a:xfrm>
            <a:off x="6519672" y="5029200"/>
            <a:ext cx="4937760" cy="457200"/>
          </a:xfrm>
          <a:prstGeom prst="rect">
            <a:avLst/>
          </a:prstGeom>
          <a:noFill/>
          <a:ln/>
        </p:spPr>
        <p:txBody>
          <a:bodyPr wrap="square" lIns="0" tIns="0" rIns="0" bIns="0" rtlCol="0" anchor="ctr"/>
          <a:lstStyle/>
          <a:p>
            <a:pPr indent="0" marL="0">
              <a:buNone/>
            </a:pPr>
            <a:r>
              <a:rPr lang="en-US" sz="1300" i="1" dirty="0">
                <a:solidFill>
                  <a:srgbClr val="B4483C"/>
                </a:solidFill>
                <a:latin typeface="Calibri" pitchFamily="34" charset="0"/>
                <a:ea typeface="Calibri" pitchFamily="34" charset="-122"/>
                <a:cs typeface="Calibri" pitchFamily="34" charset="-120"/>
              </a:rPr>
              <a:t>If you can't name a stop condition, that's a design smell.</a:t>
            </a:r>
            <a:endParaRPr lang="en-US" sz="1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EXERCISE B · DEBRIEF</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One good trace — and the control points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48</a:t>
            </a:r>
            <a:endParaRPr lang="en-US" sz="900" dirty="0"/>
          </a:p>
        </p:txBody>
      </p:sp>
      <p:sp>
        <p:nvSpPr>
          <p:cNvPr id="6" name="Shape 4"/>
          <p:cNvSpPr/>
          <p:nvPr/>
        </p:nvSpPr>
        <p:spPr>
          <a:xfrm>
            <a:off x="502920" y="1417320"/>
            <a:ext cx="6766560" cy="4206240"/>
          </a:xfrm>
          <a:prstGeom prst="roundRect">
            <a:avLst>
              <a:gd name="adj" fmla="val 1522"/>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27632"/>
            <a:ext cx="6309360" cy="3794760"/>
          </a:xfrm>
          <a:prstGeom prst="rect">
            <a:avLst/>
          </a:prstGeom>
          <a:noFill/>
          <a:ln/>
        </p:spPr>
        <p:txBody>
          <a:bodyPr wrap="square" lIns="0" tIns="0" rIns="0" bIns="0" rtlCol="0" anchor="ctr"/>
          <a:lstStyle/>
          <a:p>
            <a:pPr indent="0" marL="0">
              <a:buNone/>
            </a:pPr>
            <a:r>
              <a:rPr lang="en-US" sz="1400" b="1" dirty="0">
                <a:solidFill>
                  <a:srgbClr val="E0A83B"/>
                </a:solidFill>
                <a:latin typeface="Courier New" pitchFamily="34" charset="0"/>
                <a:ea typeface="Courier New" pitchFamily="34" charset="-122"/>
                <a:cs typeface="Courier New" pitchFamily="34" charset="-120"/>
              </a:rPr>
              <a:t>OBSERVE  </a:t>
            </a:r>
            <a:pPr indent="0" marL="0">
              <a:spcAft>
                <a:spcPts val="400"/>
              </a:spcAft>
              <a:buNone/>
            </a:pPr>
            <a:r>
              <a:rPr lang="en-US" sz="1400" dirty="0">
                <a:solidFill>
                  <a:srgbClr val="FFFFFF"/>
                </a:solidFill>
                <a:latin typeface="Courier New" pitchFamily="34" charset="0"/>
                <a:ea typeface="Courier New" pitchFamily="34" charset="-122"/>
                <a:cs typeface="Courier New" pitchFamily="34" charset="-120"/>
              </a:rPr>
              <a:t>read the request: 6 people, Tue PM</a:t>
            </a:r>
            <a:endParaRPr lang="en-US" sz="1400" dirty="0"/>
          </a:p>
          <a:p>
            <a:pPr indent="0" marL="0">
              <a:buNone/>
            </a:pPr>
            <a:r>
              <a:rPr lang="en-US" sz="1400" b="1" dirty="0">
                <a:solidFill>
                  <a:srgbClr val="7FD9C0"/>
                </a:solidFill>
                <a:latin typeface="Courier New" pitchFamily="34" charset="0"/>
                <a:ea typeface="Courier New" pitchFamily="34" charset="-122"/>
                <a:cs typeface="Courier New" pitchFamily="34" charset="-120"/>
              </a:rPr>
              <a:t>ACT      </a:t>
            </a:r>
            <a:pPr indent="0" marL="0">
              <a:spcAft>
                <a:spcPts val="400"/>
              </a:spcAft>
              <a:buNone/>
            </a:pPr>
            <a:r>
              <a:rPr lang="en-US" sz="1400" dirty="0">
                <a:solidFill>
                  <a:srgbClr val="CADCFC"/>
                </a:solidFill>
                <a:latin typeface="Courier New" pitchFamily="34" charset="0"/>
                <a:ea typeface="Courier New" pitchFamily="34" charset="-122"/>
                <a:cs typeface="Courier New" pitchFamily="34" charset="-120"/>
              </a:rPr>
              <a:t>rooms.search(cap≥6, Tue 12–5pm)</a:t>
            </a:r>
            <a:endParaRPr lang="en-US" sz="1400" dirty="0"/>
          </a:p>
          <a:p>
            <a:pPr indent="0" marL="0">
              <a:buNone/>
            </a:pPr>
            <a:r>
              <a:rPr lang="en-US" sz="1400" b="1" dirty="0">
                <a:solidFill>
                  <a:srgbClr val="E0A83B"/>
                </a:solidFill>
                <a:latin typeface="Courier New" pitchFamily="34" charset="0"/>
                <a:ea typeface="Courier New" pitchFamily="34" charset="-122"/>
                <a:cs typeface="Courier New" pitchFamily="34" charset="-120"/>
              </a:rPr>
              <a:t>OBSERVE  </a:t>
            </a:r>
            <a:pPr indent="0" marL="0">
              <a:spcAft>
                <a:spcPts val="400"/>
              </a:spcAft>
              <a:buNone/>
            </a:pPr>
            <a:r>
              <a:rPr lang="en-US" sz="1400" dirty="0">
                <a:solidFill>
                  <a:srgbClr val="FFFFFF"/>
                </a:solidFill>
                <a:latin typeface="Courier New" pitchFamily="34" charset="0"/>
                <a:ea typeface="Courier New" pitchFamily="34" charset="-122"/>
                <a:cs typeface="Courier New" pitchFamily="34" charset="-120"/>
              </a:rPr>
              <a:t>→ Room A (2pm), Room C (4pm) free</a:t>
            </a:r>
            <a:endParaRPr lang="en-US" sz="1400" dirty="0"/>
          </a:p>
          <a:p>
            <a:pPr indent="0" marL="0">
              <a:buNone/>
            </a:pPr>
            <a:r>
              <a:rPr lang="en-US" sz="1400" b="1" dirty="0">
                <a:solidFill>
                  <a:srgbClr val="7FA8D9"/>
                </a:solidFill>
                <a:latin typeface="Courier New" pitchFamily="34" charset="0"/>
                <a:ea typeface="Courier New" pitchFamily="34" charset="-122"/>
                <a:cs typeface="Courier New" pitchFamily="34" charset="-120"/>
              </a:rPr>
              <a:t>REASON   </a:t>
            </a:r>
            <a:pPr indent="0" marL="0">
              <a:spcAft>
                <a:spcPts val="400"/>
              </a:spcAft>
              <a:buNone/>
            </a:pPr>
            <a:r>
              <a:rPr lang="en-US" sz="1400" dirty="0">
                <a:solidFill>
                  <a:srgbClr val="FFFFFF"/>
                </a:solidFill>
                <a:latin typeface="Courier New" pitchFamily="34" charset="0"/>
                <a:ea typeface="Courier New" pitchFamily="34" charset="-122"/>
                <a:cs typeface="Courier New" pitchFamily="34" charset="-120"/>
              </a:rPr>
              <a:t>pick earliest → Room A, 2pm</a:t>
            </a:r>
            <a:endParaRPr lang="en-US" sz="1400" dirty="0"/>
          </a:p>
          <a:p>
            <a:pPr indent="0" marL="0">
              <a:spcAft>
                <a:spcPts val="400"/>
              </a:spcAft>
              <a:buNone/>
            </a:pPr>
            <a:r>
              <a:rPr lang="en-US" sz="1400" b="1" dirty="0">
                <a:solidFill>
                  <a:srgbClr val="F0B7B0"/>
                </a:solidFill>
                <a:latin typeface="Courier New" pitchFamily="34" charset="0"/>
                <a:ea typeface="Courier New" pitchFamily="34" charset="-122"/>
                <a:cs typeface="Courier New" pitchFamily="34" charset="-120"/>
              </a:rPr>
              <a:t>— HUMAN GATE —</a:t>
            </a:r>
            <a:endParaRPr lang="en-US" sz="1400" dirty="0"/>
          </a:p>
          <a:p>
            <a:pPr indent="0" marL="0">
              <a:buNone/>
            </a:pPr>
            <a:r>
              <a:rPr lang="en-US" sz="1400" b="1" dirty="0">
                <a:solidFill>
                  <a:srgbClr val="7FD9C0"/>
                </a:solidFill>
                <a:latin typeface="Courier New" pitchFamily="34" charset="0"/>
                <a:ea typeface="Courier New" pitchFamily="34" charset="-122"/>
                <a:cs typeface="Courier New" pitchFamily="34" charset="-120"/>
              </a:rPr>
              <a:t>ACT      </a:t>
            </a:r>
            <a:pPr indent="0" marL="0">
              <a:spcAft>
                <a:spcPts val="400"/>
              </a:spcAft>
              <a:buNone/>
            </a:pPr>
            <a:r>
              <a:rPr lang="en-US" sz="1400" dirty="0">
                <a:solidFill>
                  <a:srgbClr val="CADCFC"/>
                </a:solidFill>
                <a:latin typeface="Courier New" pitchFamily="34" charset="0"/>
                <a:ea typeface="Courier New" pitchFamily="34" charset="-122"/>
                <a:cs typeface="Courier New" pitchFamily="34" charset="-120"/>
              </a:rPr>
              <a:t>rooms.book(A, Tue 2pm) after approval</a:t>
            </a:r>
            <a:endParaRPr lang="en-US" sz="1400" dirty="0"/>
          </a:p>
          <a:p>
            <a:pPr indent="0" marL="0">
              <a:buNone/>
            </a:pPr>
            <a:r>
              <a:rPr lang="en-US" sz="1400" b="1" dirty="0">
                <a:solidFill>
                  <a:srgbClr val="E0A83B"/>
                </a:solidFill>
                <a:latin typeface="Courier New" pitchFamily="34" charset="0"/>
                <a:ea typeface="Courier New" pitchFamily="34" charset="-122"/>
                <a:cs typeface="Courier New" pitchFamily="34" charset="-120"/>
              </a:rPr>
              <a:t>OBSERVE  </a:t>
            </a:r>
            <a:pPr indent="0" marL="0">
              <a:spcAft>
                <a:spcPts val="400"/>
              </a:spcAft>
              <a:buNone/>
            </a:pPr>
            <a:r>
              <a:rPr lang="en-US" sz="1400" dirty="0">
                <a:solidFill>
                  <a:srgbClr val="FFFFFF"/>
                </a:solidFill>
                <a:latin typeface="Courier New" pitchFamily="34" charset="0"/>
                <a:ea typeface="Courier New" pitchFamily="34" charset="-122"/>
                <a:cs typeface="Courier New" pitchFamily="34" charset="-120"/>
              </a:rPr>
              <a:t>→ booked ✓</a:t>
            </a:r>
            <a:endParaRPr lang="en-US" sz="1400" dirty="0"/>
          </a:p>
          <a:p>
            <a:pPr indent="0" marL="0">
              <a:buNone/>
            </a:pPr>
            <a:r>
              <a:rPr lang="en-US" sz="1400" b="1" dirty="0">
                <a:solidFill>
                  <a:srgbClr val="FFFFFF"/>
                </a:solidFill>
                <a:latin typeface="Courier New" pitchFamily="34" charset="0"/>
                <a:ea typeface="Courier New" pitchFamily="34" charset="-122"/>
                <a:cs typeface="Courier New" pitchFamily="34" charset="-120"/>
              </a:rPr>
              <a:t>STOP     </a:t>
            </a:r>
            <a:pPr indent="0" marL="0">
              <a:buNone/>
            </a:pPr>
            <a:r>
              <a:rPr lang="en-US" sz="1400" dirty="0">
                <a:solidFill>
                  <a:srgbClr val="FFFFFF"/>
                </a:solidFill>
                <a:latin typeface="Courier New" pitchFamily="34" charset="0"/>
                <a:ea typeface="Courier New" pitchFamily="34" charset="-122"/>
                <a:cs typeface="Courier New" pitchFamily="34" charset="-120"/>
              </a:rPr>
              <a:t>goal met → done</a:t>
            </a:r>
            <a:endParaRPr lang="en-US" sz="1400" dirty="0"/>
          </a:p>
        </p:txBody>
      </p:sp>
      <p:sp>
        <p:nvSpPr>
          <p:cNvPr id="8" name="Shape 6"/>
          <p:cNvSpPr/>
          <p:nvPr/>
        </p:nvSpPr>
        <p:spPr>
          <a:xfrm>
            <a:off x="7498080" y="1417320"/>
            <a:ext cx="4187952" cy="4206240"/>
          </a:xfrm>
          <a:prstGeom prst="roundRect">
            <a:avLst>
              <a:gd name="adj" fmla="val 152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Text 7"/>
          <p:cNvSpPr/>
          <p:nvPr/>
        </p:nvSpPr>
        <p:spPr>
          <a:xfrm>
            <a:off x="7726680" y="1572768"/>
            <a:ext cx="3749040" cy="365760"/>
          </a:xfrm>
          <a:prstGeom prst="rect">
            <a:avLst/>
          </a:prstGeom>
          <a:noFill/>
          <a:ln/>
        </p:spPr>
        <p:txBody>
          <a:bodyPr wrap="square" lIns="0" tIns="0" rIns="0" bIns="0" rtlCol="0" anchor="ctr"/>
          <a:lstStyle/>
          <a:p>
            <a:pPr indent="0" marL="0">
              <a:buNone/>
            </a:pPr>
            <a:r>
              <a:rPr lang="en-US" sz="1500" b="1" dirty="0">
                <a:solidFill>
                  <a:srgbClr val="2A4D8F"/>
                </a:solidFill>
                <a:latin typeface="Cambria" pitchFamily="34" charset="0"/>
                <a:ea typeface="Cambria" pitchFamily="34" charset="-122"/>
                <a:cs typeface="Cambria" pitchFamily="34" charset="-120"/>
              </a:rPr>
              <a:t>The three marks</a:t>
            </a:r>
            <a:endParaRPr lang="en-US" sz="1500" dirty="0"/>
          </a:p>
        </p:txBody>
      </p:sp>
      <p:sp>
        <p:nvSpPr>
          <p:cNvPr id="10" name="Text 8"/>
          <p:cNvSpPr/>
          <p:nvPr/>
        </p:nvSpPr>
        <p:spPr>
          <a:xfrm>
            <a:off x="7726680" y="2011680"/>
            <a:ext cx="3749040" cy="3383280"/>
          </a:xfrm>
          <a:prstGeom prst="rect">
            <a:avLst/>
          </a:prstGeom>
          <a:noFill/>
          <a:ln/>
        </p:spPr>
        <p:txBody>
          <a:bodyPr wrap="square" lIns="0" tIns="0" rIns="0" bIns="0" rtlCol="0" anchor="ctr"/>
          <a:lstStyle/>
          <a:p>
            <a:pPr indent="0" marL="0">
              <a:buNone/>
            </a:pPr>
            <a:r>
              <a:rPr lang="en-US" sz="1350" b="1" dirty="0">
                <a:solidFill>
                  <a:srgbClr val="1B2A4A"/>
                </a:solidFill>
                <a:latin typeface="Calibri" pitchFamily="34" charset="0"/>
                <a:ea typeface="Calibri" pitchFamily="34" charset="-122"/>
                <a:cs typeface="Calibri" pitchFamily="34" charset="-120"/>
              </a:rPr>
              <a:t>Loop:  </a:t>
            </a:r>
            <a:pPr indent="0" marL="0">
              <a:spcAft>
                <a:spcPts val="800"/>
              </a:spcAft>
              <a:buNone/>
            </a:pPr>
            <a:r>
              <a:rPr lang="en-US" sz="1350" dirty="0">
                <a:solidFill>
                  <a:srgbClr val="33415C"/>
                </a:solidFill>
                <a:latin typeface="Calibri" pitchFamily="34" charset="0"/>
                <a:ea typeface="Calibri" pitchFamily="34" charset="-122"/>
                <a:cs typeface="Calibri" pitchFamily="34" charset="-120"/>
              </a:rPr>
              <a:t>if no room is free, it re-searches other times.</a:t>
            </a:r>
            <a:endParaRPr lang="en-US" sz="1350" dirty="0"/>
          </a:p>
          <a:p>
            <a:pPr indent="0" marL="0">
              <a:buNone/>
            </a:pPr>
            <a:r>
              <a:rPr lang="en-US" sz="1350" b="1" dirty="0">
                <a:solidFill>
                  <a:srgbClr val="1B2A4A"/>
                </a:solidFill>
                <a:latin typeface="Calibri" pitchFamily="34" charset="0"/>
                <a:ea typeface="Calibri" pitchFamily="34" charset="-122"/>
                <a:cs typeface="Calibri" pitchFamily="34" charset="-120"/>
              </a:rPr>
              <a:t>Stop:  </a:t>
            </a:r>
            <a:pPr indent="0" marL="0">
              <a:spcAft>
                <a:spcPts val="800"/>
              </a:spcAft>
              <a:buNone/>
            </a:pPr>
            <a:r>
              <a:rPr lang="en-US" sz="1350" dirty="0">
                <a:solidFill>
                  <a:srgbClr val="33415C"/>
                </a:solidFill>
                <a:latin typeface="Calibri" pitchFamily="34" charset="0"/>
                <a:ea typeface="Calibri" pitchFamily="34" charset="-122"/>
                <a:cs typeface="Calibri" pitchFamily="34" charset="-120"/>
              </a:rPr>
              <a:t>a room is booked (or it reports none available).</a:t>
            </a:r>
            <a:endParaRPr lang="en-US" sz="1350" dirty="0"/>
          </a:p>
          <a:p>
            <a:pPr indent="0" marL="0">
              <a:buNone/>
            </a:pPr>
            <a:r>
              <a:rPr lang="en-US" sz="1350" b="1" dirty="0">
                <a:solidFill>
                  <a:srgbClr val="B4483C"/>
                </a:solidFill>
                <a:latin typeface="Calibri" pitchFamily="34" charset="0"/>
                <a:ea typeface="Calibri" pitchFamily="34" charset="-122"/>
                <a:cs typeface="Calibri" pitchFamily="34" charset="-120"/>
              </a:rPr>
              <a:t>Human gate:  </a:t>
            </a:r>
            <a:pPr indent="0" marL="0">
              <a:buNone/>
            </a:pPr>
            <a:r>
              <a:rPr lang="en-US" sz="1350" dirty="0">
                <a:solidFill>
                  <a:srgbClr val="33415C"/>
                </a:solidFill>
                <a:latin typeface="Calibri" pitchFamily="34" charset="0"/>
                <a:ea typeface="Calibri" pitchFamily="34" charset="-122"/>
                <a:cs typeface="Calibri" pitchFamily="34" charset="-120"/>
              </a:rPr>
              <a:t>booking is irreversible-ish — approve before it commits the room.</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THE 2026 SPLIT · PART 1</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Capability is exploding</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9</a:t>
            </a:r>
            <a:endParaRPr lang="en-US" sz="900" dirty="0"/>
          </a:p>
        </p:txBody>
      </p:sp>
      <p:sp>
        <p:nvSpPr>
          <p:cNvPr id="6" name="Shape 4"/>
          <p:cNvSpPr/>
          <p:nvPr/>
        </p:nvSpPr>
        <p:spPr>
          <a:xfrm>
            <a:off x="502920" y="1417320"/>
            <a:ext cx="5394960" cy="4389120"/>
          </a:xfrm>
          <a:prstGeom prst="roundRect">
            <a:avLst>
              <a:gd name="adj" fmla="val 1250"/>
            </a:avLst>
          </a:prstGeom>
          <a:solidFill>
            <a:srgbClr val="1B2A4A"/>
          </a:solidFill>
          <a:ln/>
        </p:spPr>
      </p:sp>
      <p:sp>
        <p:nvSpPr>
          <p:cNvPr id="7" name="Text 5"/>
          <p:cNvSpPr/>
          <p:nvPr/>
        </p:nvSpPr>
        <p:spPr>
          <a:xfrm>
            <a:off x="640080" y="1920240"/>
            <a:ext cx="5120640" cy="1463040"/>
          </a:xfrm>
          <a:prstGeom prst="rect">
            <a:avLst/>
          </a:prstGeom>
          <a:noFill/>
          <a:ln/>
        </p:spPr>
        <p:txBody>
          <a:bodyPr wrap="square" lIns="0" tIns="0" rIns="0" bIns="0" rtlCol="0" anchor="ctr"/>
          <a:lstStyle/>
          <a:p>
            <a:pPr algn="ctr" indent="0" marL="0">
              <a:buNone/>
            </a:pPr>
            <a:r>
              <a:rPr lang="en-US" sz="10000" b="1" dirty="0">
                <a:solidFill>
                  <a:srgbClr val="E0A83B"/>
                </a:solidFill>
                <a:latin typeface="Cambria" pitchFamily="34" charset="0"/>
                <a:ea typeface="Cambria" pitchFamily="34" charset="-122"/>
                <a:cs typeface="Cambria" pitchFamily="34" charset="-120"/>
              </a:rPr>
              <a:t>~88</a:t>
            </a:r>
            <a:endParaRPr lang="en-US" sz="10000" dirty="0"/>
          </a:p>
        </p:txBody>
      </p:sp>
      <p:sp>
        <p:nvSpPr>
          <p:cNvPr id="8" name="Text 6"/>
          <p:cNvSpPr/>
          <p:nvPr/>
        </p:nvSpPr>
        <p:spPr>
          <a:xfrm>
            <a:off x="640080" y="3429000"/>
            <a:ext cx="5120640" cy="457200"/>
          </a:xfrm>
          <a:prstGeom prst="rect">
            <a:avLst/>
          </a:prstGeom>
          <a:noFill/>
          <a:ln/>
        </p:spPr>
        <p:txBody>
          <a:bodyPr wrap="square" lIns="0" tIns="0" rIns="0" bIns="0" rtlCol="0" anchor="ctr"/>
          <a:lstStyle/>
          <a:p>
            <a:pPr algn="ctr" indent="0" marL="0">
              <a:buNone/>
            </a:pPr>
            <a:r>
              <a:rPr lang="en-US" sz="2200" dirty="0">
                <a:solidFill>
                  <a:srgbClr val="FFFFFF"/>
                </a:solidFill>
                <a:latin typeface="Calibri" pitchFamily="34" charset="0"/>
                <a:ea typeface="Calibri" pitchFamily="34" charset="-122"/>
                <a:cs typeface="Calibri" pitchFamily="34" charset="-120"/>
              </a:rPr>
              <a:t>days</a:t>
            </a:r>
            <a:endParaRPr lang="en-US" sz="2200" dirty="0"/>
          </a:p>
        </p:txBody>
      </p:sp>
      <p:sp>
        <p:nvSpPr>
          <p:cNvPr id="9" name="Text 7"/>
          <p:cNvSpPr/>
          <p:nvPr/>
        </p:nvSpPr>
        <p:spPr>
          <a:xfrm>
            <a:off x="914400" y="4023360"/>
            <a:ext cx="4572000" cy="914400"/>
          </a:xfrm>
          <a:prstGeom prst="rect">
            <a:avLst/>
          </a:prstGeom>
          <a:noFill/>
          <a:ln/>
        </p:spPr>
        <p:txBody>
          <a:bodyPr wrap="square" lIns="0" tIns="0" rIns="0" bIns="0" rtlCol="0" anchor="ctr"/>
          <a:lstStyle/>
          <a:p>
            <a:pPr algn="ctr" indent="0" marL="0">
              <a:buNone/>
            </a:pPr>
            <a:r>
              <a:rPr lang="en-US" sz="1500" dirty="0">
                <a:solidFill>
                  <a:srgbClr val="AEBBD4"/>
                </a:solidFill>
                <a:latin typeface="Calibri" pitchFamily="34" charset="0"/>
                <a:ea typeface="Calibri" pitchFamily="34" charset="-122"/>
                <a:cs typeface="Calibri" pitchFamily="34" charset="-120"/>
              </a:rPr>
              <a:t>to double the length of task an AI agent can finish on its own</a:t>
            </a:r>
            <a:endParaRPr lang="en-US" sz="1500" dirty="0"/>
          </a:p>
        </p:txBody>
      </p:sp>
      <p:sp>
        <p:nvSpPr>
          <p:cNvPr id="10" name="Shape 8"/>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Text 9"/>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What this measures</a:t>
            </a:r>
            <a:endParaRPr lang="en-US" sz="1600" dirty="0"/>
          </a:p>
        </p:txBody>
      </p:sp>
      <p:sp>
        <p:nvSpPr>
          <p:cNvPr id="12" name="Text 10"/>
          <p:cNvSpPr/>
          <p:nvPr/>
        </p:nvSpPr>
        <p:spPr>
          <a:xfrm>
            <a:off x="6400800" y="2057400"/>
            <a:ext cx="5074920" cy="3657600"/>
          </a:xfrm>
          <a:prstGeom prst="rect">
            <a:avLst/>
          </a:prstGeom>
          <a:noFill/>
          <a:ln/>
        </p:spPr>
        <p:txBody>
          <a:bodyPr wrap="square" lIns="0" tIns="0" rIns="0" bIns="0" rtlCol="0" anchor="ctr"/>
          <a:lstStyle/>
          <a:p>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METR times how long a task an AI can complete with ~50% reliability. That horizon has been doubling roughly every three months (approx., 2024–25).</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In plain terms:  </a:t>
            </a:r>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the frontier is moving from tasks measured in minutes toward tasks measured in hours.</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Why you care:  </a:t>
            </a:r>
            <a:pPr indent="0" marL="0">
              <a:lnSpc>
                <a:spcPct val="105000"/>
              </a:lnSpc>
              <a:buNone/>
            </a:pPr>
            <a:r>
              <a:rPr lang="en-US" sz="1400" dirty="0">
                <a:solidFill>
                  <a:srgbClr val="33415C"/>
                </a:solidFill>
                <a:latin typeface="Calibri" pitchFamily="34" charset="0"/>
                <a:ea typeface="Calibri" pitchFamily="34" charset="-122"/>
                <a:cs typeface="Calibri" pitchFamily="34" charset="-120"/>
              </a:rPr>
              <a:t>the ceiling on what an agent can attempt keeps rising — so the design question is no longer "can it?" but "should we let it, and how do we check?"</a:t>
            </a:r>
            <a:endParaRPr lang="en-US" sz="1400" dirty="0"/>
          </a:p>
        </p:txBody>
      </p:sp>
      <p:sp>
        <p:nvSpPr>
          <p:cNvPr id="13" name="Text 11"/>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Approximate. Source: METR, "Measuring AI Ability to Complete Long Tasks," 2024–25 (verify current figure before class).</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HANDS-ON</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Set up your toolchain</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Gemini key · GitHub Copilot · a first "hello agent."</a:t>
            </a:r>
            <a:endParaRPr lang="en-US"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HANDS-ON · OVERVIEW</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Three pieces, all free</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50</a:t>
            </a:r>
            <a:endParaRPr lang="en-US" sz="900" dirty="0"/>
          </a:p>
        </p:txBody>
      </p:sp>
      <p:sp>
        <p:nvSpPr>
          <p:cNvPr id="6" name="Shape 4"/>
          <p:cNvSpPr/>
          <p:nvPr/>
        </p:nvSpPr>
        <p:spPr>
          <a:xfrm>
            <a:off x="502920" y="1600200"/>
            <a:ext cx="11183112" cy="1051560"/>
          </a:xfrm>
          <a:prstGeom prst="roundRect">
            <a:avLst>
              <a:gd name="adj" fmla="val 608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77240" y="1892808"/>
            <a:ext cx="502920" cy="502920"/>
          </a:xfrm>
          <a:prstGeom prst="ellipse">
            <a:avLst/>
          </a:prstGeom>
          <a:solidFill>
            <a:srgbClr val="3C8DAD"/>
          </a:solidFill>
          <a:ln/>
        </p:spPr>
      </p:sp>
      <p:sp>
        <p:nvSpPr>
          <p:cNvPr id="8" name="Text 6"/>
          <p:cNvSpPr/>
          <p:nvPr/>
        </p:nvSpPr>
        <p:spPr>
          <a:xfrm>
            <a:off x="777240" y="189280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7"/>
          <p:cNvSpPr/>
          <p:nvPr/>
        </p:nvSpPr>
        <p:spPr>
          <a:xfrm>
            <a:off x="1508760" y="1737360"/>
            <a:ext cx="4206240" cy="73152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Google Gemini API key</a:t>
            </a:r>
            <a:endParaRPr lang="en-US" sz="1700" dirty="0"/>
          </a:p>
        </p:txBody>
      </p:sp>
      <p:sp>
        <p:nvSpPr>
          <p:cNvPr id="10" name="Text 8"/>
          <p:cNvSpPr/>
          <p:nvPr/>
        </p:nvSpPr>
        <p:spPr>
          <a:xfrm>
            <a:off x="5852160" y="1737360"/>
            <a:ext cx="5669280" cy="7772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The model your agents will call. Free tier, no billing required.</a:t>
            </a:r>
            <a:endParaRPr lang="en-US" sz="1350" dirty="0"/>
          </a:p>
        </p:txBody>
      </p:sp>
      <p:sp>
        <p:nvSpPr>
          <p:cNvPr id="11" name="Shape 9"/>
          <p:cNvSpPr/>
          <p:nvPr/>
        </p:nvSpPr>
        <p:spPr>
          <a:xfrm>
            <a:off x="502920" y="2834640"/>
            <a:ext cx="11183112" cy="1051560"/>
          </a:xfrm>
          <a:prstGeom prst="roundRect">
            <a:avLst>
              <a:gd name="adj" fmla="val 608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777240" y="3127248"/>
            <a:ext cx="502920" cy="502920"/>
          </a:xfrm>
          <a:prstGeom prst="ellipse">
            <a:avLst/>
          </a:prstGeom>
          <a:solidFill>
            <a:srgbClr val="2A4D8F"/>
          </a:solidFill>
          <a:ln/>
        </p:spPr>
      </p:sp>
      <p:sp>
        <p:nvSpPr>
          <p:cNvPr id="13" name="Text 11"/>
          <p:cNvSpPr/>
          <p:nvPr/>
        </p:nvSpPr>
        <p:spPr>
          <a:xfrm>
            <a:off x="777240" y="312724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4" name="Text 12"/>
          <p:cNvSpPr/>
          <p:nvPr/>
        </p:nvSpPr>
        <p:spPr>
          <a:xfrm>
            <a:off x="1508760" y="2971800"/>
            <a:ext cx="4206240" cy="73152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GitHub Copilot</a:t>
            </a:r>
            <a:endParaRPr lang="en-US" sz="1700" dirty="0"/>
          </a:p>
        </p:txBody>
      </p:sp>
      <p:sp>
        <p:nvSpPr>
          <p:cNvPr id="15" name="Text 13"/>
          <p:cNvSpPr/>
          <p:nvPr/>
        </p:nvSpPr>
        <p:spPr>
          <a:xfrm>
            <a:off x="5852160" y="2971800"/>
            <a:ext cx="5669280" cy="7772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Your coding assistant. Free plan includes agent mode; Pro is free for students.</a:t>
            </a:r>
            <a:endParaRPr lang="en-US" sz="1350" dirty="0"/>
          </a:p>
        </p:txBody>
      </p:sp>
      <p:sp>
        <p:nvSpPr>
          <p:cNvPr id="16" name="Shape 14"/>
          <p:cNvSpPr/>
          <p:nvPr/>
        </p:nvSpPr>
        <p:spPr>
          <a:xfrm>
            <a:off x="502920" y="4069080"/>
            <a:ext cx="11183112" cy="1051560"/>
          </a:xfrm>
          <a:prstGeom prst="roundRect">
            <a:avLst>
              <a:gd name="adj" fmla="val 608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7" name="Shape 15"/>
          <p:cNvSpPr/>
          <p:nvPr/>
        </p:nvSpPr>
        <p:spPr>
          <a:xfrm>
            <a:off x="777240" y="4361688"/>
            <a:ext cx="502920" cy="502920"/>
          </a:xfrm>
          <a:prstGeom prst="ellipse">
            <a:avLst/>
          </a:prstGeom>
          <a:solidFill>
            <a:srgbClr val="E0A83B"/>
          </a:solidFill>
          <a:ln/>
        </p:spPr>
      </p:sp>
      <p:sp>
        <p:nvSpPr>
          <p:cNvPr id="18" name="Text 16"/>
          <p:cNvSpPr/>
          <p:nvPr/>
        </p:nvSpPr>
        <p:spPr>
          <a:xfrm>
            <a:off x="777240" y="4361688"/>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9" name="Text 17"/>
          <p:cNvSpPr/>
          <p:nvPr/>
        </p:nvSpPr>
        <p:spPr>
          <a:xfrm>
            <a:off x="1508760" y="4206240"/>
            <a:ext cx="4206240" cy="73152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Python + LangGraph</a:t>
            </a:r>
            <a:endParaRPr lang="en-US" sz="1700" dirty="0"/>
          </a:p>
        </p:txBody>
      </p:sp>
      <p:sp>
        <p:nvSpPr>
          <p:cNvPr id="20" name="Text 18"/>
          <p:cNvSpPr/>
          <p:nvPr/>
        </p:nvSpPr>
        <p:spPr>
          <a:xfrm>
            <a:off x="5852160" y="4206240"/>
            <a:ext cx="5669280" cy="7772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The framework you build agents in. We install it in Week 4 — set up Python now.</a:t>
            </a:r>
            <a:endParaRPr lang="en-US" sz="1350" dirty="0"/>
          </a:p>
        </p:txBody>
      </p:sp>
      <p:sp>
        <p:nvSpPr>
          <p:cNvPr id="21" name="Text 19"/>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Today: get the Gemini key and Copilot working. Installing Python + LangGraph happens in Week 4 — no rush.</a:t>
            </a:r>
            <a:endParaRPr lang="en-US"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HANDS-ON · STEP 1</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Get a free Gemini API key</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51</a:t>
            </a:r>
            <a:endParaRPr lang="en-US" sz="900" dirty="0"/>
          </a:p>
        </p:txBody>
      </p:sp>
      <p:sp>
        <p:nvSpPr>
          <p:cNvPr id="6" name="Shape 4"/>
          <p:cNvSpPr/>
          <p:nvPr/>
        </p:nvSpPr>
        <p:spPr>
          <a:xfrm>
            <a:off x="502920" y="1554480"/>
            <a:ext cx="6766560" cy="713232"/>
          </a:xfrm>
          <a:prstGeom prst="roundRect">
            <a:avLst>
              <a:gd name="adj" fmla="val 897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685800" y="1700784"/>
            <a:ext cx="420624" cy="420624"/>
          </a:xfrm>
          <a:prstGeom prst="ellipse">
            <a:avLst/>
          </a:prstGeom>
          <a:solidFill>
            <a:srgbClr val="3C8DAD"/>
          </a:solidFill>
          <a:ln/>
        </p:spPr>
      </p:sp>
      <p:sp>
        <p:nvSpPr>
          <p:cNvPr id="8" name="Text 6"/>
          <p:cNvSpPr/>
          <p:nvPr/>
        </p:nvSpPr>
        <p:spPr>
          <a:xfrm>
            <a:off x="685800" y="1700784"/>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280160" y="1554480"/>
            <a:ext cx="5852160" cy="713232"/>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Go to Google AI Studio and sign in with a Google account.</a:t>
            </a:r>
            <a:endParaRPr lang="en-US" sz="1350" dirty="0"/>
          </a:p>
        </p:txBody>
      </p:sp>
      <p:sp>
        <p:nvSpPr>
          <p:cNvPr id="10" name="Shape 8"/>
          <p:cNvSpPr/>
          <p:nvPr/>
        </p:nvSpPr>
        <p:spPr>
          <a:xfrm>
            <a:off x="502920" y="2395728"/>
            <a:ext cx="6766560" cy="713232"/>
          </a:xfrm>
          <a:prstGeom prst="roundRect">
            <a:avLst>
              <a:gd name="adj" fmla="val 897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685800" y="2542032"/>
            <a:ext cx="420624" cy="420624"/>
          </a:xfrm>
          <a:prstGeom prst="ellipse">
            <a:avLst/>
          </a:prstGeom>
          <a:solidFill>
            <a:srgbClr val="3C8DAD"/>
          </a:solidFill>
          <a:ln/>
        </p:spPr>
      </p:sp>
      <p:sp>
        <p:nvSpPr>
          <p:cNvPr id="12" name="Text 10"/>
          <p:cNvSpPr/>
          <p:nvPr/>
        </p:nvSpPr>
        <p:spPr>
          <a:xfrm>
            <a:off x="685800" y="254203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1280160" y="2395728"/>
            <a:ext cx="5852160" cy="713232"/>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Open the "API keys" section and click Create API key.</a:t>
            </a:r>
            <a:endParaRPr lang="en-US" sz="1350" dirty="0"/>
          </a:p>
        </p:txBody>
      </p:sp>
      <p:sp>
        <p:nvSpPr>
          <p:cNvPr id="14" name="Shape 12"/>
          <p:cNvSpPr/>
          <p:nvPr/>
        </p:nvSpPr>
        <p:spPr>
          <a:xfrm>
            <a:off x="502920" y="3236976"/>
            <a:ext cx="6766560" cy="713232"/>
          </a:xfrm>
          <a:prstGeom prst="roundRect">
            <a:avLst>
              <a:gd name="adj" fmla="val 897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685800" y="3383280"/>
            <a:ext cx="420624" cy="420624"/>
          </a:xfrm>
          <a:prstGeom prst="ellipse">
            <a:avLst/>
          </a:prstGeom>
          <a:solidFill>
            <a:srgbClr val="3C8DAD"/>
          </a:solidFill>
          <a:ln/>
        </p:spPr>
      </p:sp>
      <p:sp>
        <p:nvSpPr>
          <p:cNvPr id="16" name="Text 14"/>
          <p:cNvSpPr/>
          <p:nvPr/>
        </p:nvSpPr>
        <p:spPr>
          <a:xfrm>
            <a:off x="685800" y="338328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280160" y="3236976"/>
            <a:ext cx="5852160" cy="713232"/>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Copy the key — treat it like a password.</a:t>
            </a:r>
            <a:endParaRPr lang="en-US" sz="1350" dirty="0"/>
          </a:p>
        </p:txBody>
      </p:sp>
      <p:sp>
        <p:nvSpPr>
          <p:cNvPr id="18" name="Shape 16"/>
          <p:cNvSpPr/>
          <p:nvPr/>
        </p:nvSpPr>
        <p:spPr>
          <a:xfrm>
            <a:off x="502920" y="4078224"/>
            <a:ext cx="6766560" cy="713232"/>
          </a:xfrm>
          <a:prstGeom prst="roundRect">
            <a:avLst>
              <a:gd name="adj" fmla="val 8974"/>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685800" y="4224528"/>
            <a:ext cx="420624" cy="420624"/>
          </a:xfrm>
          <a:prstGeom prst="ellipse">
            <a:avLst/>
          </a:prstGeom>
          <a:solidFill>
            <a:srgbClr val="3C8DAD"/>
          </a:solidFill>
          <a:ln/>
        </p:spPr>
      </p:sp>
      <p:sp>
        <p:nvSpPr>
          <p:cNvPr id="20" name="Text 18"/>
          <p:cNvSpPr/>
          <p:nvPr/>
        </p:nvSpPr>
        <p:spPr>
          <a:xfrm>
            <a:off x="685800" y="4224528"/>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280160" y="4078224"/>
            <a:ext cx="5852160" cy="713232"/>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Store it as an environment variable (GEMINI_API_KEY); never paste it into code you share.</a:t>
            </a:r>
            <a:endParaRPr lang="en-US" sz="1350" dirty="0"/>
          </a:p>
        </p:txBody>
      </p:sp>
      <p:sp>
        <p:nvSpPr>
          <p:cNvPr id="22" name="Shape 20"/>
          <p:cNvSpPr/>
          <p:nvPr/>
        </p:nvSpPr>
        <p:spPr>
          <a:xfrm>
            <a:off x="7498080" y="1554480"/>
            <a:ext cx="4187952" cy="3291840"/>
          </a:xfrm>
          <a:prstGeom prst="roundRect">
            <a:avLst>
              <a:gd name="adj" fmla="val 1944"/>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Text 21"/>
          <p:cNvSpPr/>
          <p:nvPr/>
        </p:nvSpPr>
        <p:spPr>
          <a:xfrm>
            <a:off x="7726680" y="1737360"/>
            <a:ext cx="3749040" cy="36576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Keep it secret</a:t>
            </a:r>
            <a:endParaRPr lang="en-US" sz="1600" dirty="0"/>
          </a:p>
        </p:txBody>
      </p:sp>
      <p:sp>
        <p:nvSpPr>
          <p:cNvPr id="24" name="Text 22"/>
          <p:cNvSpPr/>
          <p:nvPr/>
        </p:nvSpPr>
        <p:spPr>
          <a:xfrm>
            <a:off x="7772400" y="2194560"/>
            <a:ext cx="3657600" cy="2560320"/>
          </a:xfrm>
          <a:prstGeom prst="rect">
            <a:avLst/>
          </a:prstGeom>
          <a:noFill/>
          <a:ln/>
        </p:spPr>
        <p:txBody>
          <a:bodyPr wrap="square" lIns="0" tIns="0" rIns="0" bIns="0" rtlCol="0" anchor="ctr"/>
          <a:lstStyle/>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A leaked key can run up your account</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Never commit it to a repo or share it in chat</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Keep it out of slides and screenshots</a:t>
            </a:r>
            <a:endParaRPr lang="en-US" sz="1300" dirty="0"/>
          </a:p>
          <a:p>
            <a:pPr marL="177800" indent="-177800">
              <a:spcAft>
                <a:spcPts val="600"/>
              </a:spcAft>
              <a:buSzPct val="100000"/>
              <a:buChar char="•"/>
            </a:pPr>
            <a:r>
              <a:rPr lang="en-US" sz="1300" dirty="0">
                <a:solidFill>
                  <a:srgbClr val="33415C"/>
                </a:solidFill>
                <a:latin typeface="Calibri" pitchFamily="34" charset="0"/>
                <a:ea typeface="Calibri" pitchFamily="34" charset="-122"/>
                <a:cs typeface="Calibri" pitchFamily="34" charset="-120"/>
              </a:rPr>
              <a:t>Rotate it immediately if it ever leaks</a:t>
            </a:r>
            <a:endParaRPr lang="en-US" sz="1300" dirty="0"/>
          </a:p>
        </p:txBody>
      </p:sp>
      <p:sp>
        <p:nvSpPr>
          <p:cNvPr id="25" name="Text 23"/>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Free tier has generous limits for coursework; no credit card required. Links on the Free-resources slide.</a:t>
            </a:r>
            <a:endParaRPr lang="en-US" sz="1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HANDS-ON · STEP 2</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Set up GitHub Copilot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52</a:t>
            </a:r>
            <a:endParaRPr lang="en-US" sz="900" dirty="0"/>
          </a:p>
        </p:txBody>
      </p:sp>
      <p:sp>
        <p:nvSpPr>
          <p:cNvPr id="6" name="Shape 4"/>
          <p:cNvSpPr/>
          <p:nvPr/>
        </p:nvSpPr>
        <p:spPr>
          <a:xfrm>
            <a:off x="502920" y="1554480"/>
            <a:ext cx="7086600" cy="658368"/>
          </a:xfrm>
          <a:prstGeom prst="roundRect">
            <a:avLst>
              <a:gd name="adj" fmla="val 97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685800" y="1673352"/>
            <a:ext cx="420624" cy="420624"/>
          </a:xfrm>
          <a:prstGeom prst="ellipse">
            <a:avLst/>
          </a:prstGeom>
          <a:solidFill>
            <a:srgbClr val="2A4D8F"/>
          </a:solidFill>
          <a:ln/>
        </p:spPr>
      </p:sp>
      <p:sp>
        <p:nvSpPr>
          <p:cNvPr id="8" name="Text 6"/>
          <p:cNvSpPr/>
          <p:nvPr/>
        </p:nvSpPr>
        <p:spPr>
          <a:xfrm>
            <a:off x="685800" y="167335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280160" y="1554480"/>
            <a:ext cx="6172200" cy="65836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Install VS Code — the editor we'll use in class.</a:t>
            </a:r>
            <a:endParaRPr lang="en-US" sz="1300" dirty="0"/>
          </a:p>
        </p:txBody>
      </p:sp>
      <p:sp>
        <p:nvSpPr>
          <p:cNvPr id="10" name="Shape 8"/>
          <p:cNvSpPr/>
          <p:nvPr/>
        </p:nvSpPr>
        <p:spPr>
          <a:xfrm>
            <a:off x="502920" y="2331720"/>
            <a:ext cx="7086600" cy="658368"/>
          </a:xfrm>
          <a:prstGeom prst="roundRect">
            <a:avLst>
              <a:gd name="adj" fmla="val 97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685800" y="2450592"/>
            <a:ext cx="420624" cy="420624"/>
          </a:xfrm>
          <a:prstGeom prst="ellipse">
            <a:avLst/>
          </a:prstGeom>
          <a:solidFill>
            <a:srgbClr val="2A4D8F"/>
          </a:solidFill>
          <a:ln/>
        </p:spPr>
      </p:sp>
      <p:sp>
        <p:nvSpPr>
          <p:cNvPr id="12" name="Text 10"/>
          <p:cNvSpPr/>
          <p:nvPr/>
        </p:nvSpPr>
        <p:spPr>
          <a:xfrm>
            <a:off x="685800" y="24505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1280160" y="2331720"/>
            <a:ext cx="6172200" cy="65836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Sign in with GitHub — the free Copilot plan already includes agent mode.</a:t>
            </a:r>
            <a:endParaRPr lang="en-US" sz="1300" dirty="0"/>
          </a:p>
        </p:txBody>
      </p:sp>
      <p:sp>
        <p:nvSpPr>
          <p:cNvPr id="14" name="Shape 12"/>
          <p:cNvSpPr/>
          <p:nvPr/>
        </p:nvSpPr>
        <p:spPr>
          <a:xfrm>
            <a:off x="502920" y="3108960"/>
            <a:ext cx="7086600" cy="658368"/>
          </a:xfrm>
          <a:prstGeom prst="roundRect">
            <a:avLst>
              <a:gd name="adj" fmla="val 97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685800" y="3227832"/>
            <a:ext cx="420624" cy="420624"/>
          </a:xfrm>
          <a:prstGeom prst="ellipse">
            <a:avLst/>
          </a:prstGeom>
          <a:solidFill>
            <a:srgbClr val="2A4D8F"/>
          </a:solidFill>
          <a:ln/>
        </p:spPr>
      </p:sp>
      <p:sp>
        <p:nvSpPr>
          <p:cNvPr id="16" name="Text 14"/>
          <p:cNvSpPr/>
          <p:nvPr/>
        </p:nvSpPr>
        <p:spPr>
          <a:xfrm>
            <a:off x="685800" y="322783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280160" y="3108960"/>
            <a:ext cx="6172200" cy="65836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Get the Student Developer Pack — verify as a student for free Copilot Pro.</a:t>
            </a:r>
            <a:endParaRPr lang="en-US" sz="1300" dirty="0"/>
          </a:p>
        </p:txBody>
      </p:sp>
      <p:sp>
        <p:nvSpPr>
          <p:cNvPr id="18" name="Shape 16"/>
          <p:cNvSpPr/>
          <p:nvPr/>
        </p:nvSpPr>
        <p:spPr>
          <a:xfrm>
            <a:off x="502920" y="3886200"/>
            <a:ext cx="7086600" cy="658368"/>
          </a:xfrm>
          <a:prstGeom prst="roundRect">
            <a:avLst>
              <a:gd name="adj" fmla="val 97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685800" y="4005072"/>
            <a:ext cx="420624" cy="420624"/>
          </a:xfrm>
          <a:prstGeom prst="ellipse">
            <a:avLst/>
          </a:prstGeom>
          <a:solidFill>
            <a:srgbClr val="2A4D8F"/>
          </a:solidFill>
          <a:ln/>
        </p:spPr>
      </p:sp>
      <p:sp>
        <p:nvSpPr>
          <p:cNvPr id="20" name="Text 18"/>
          <p:cNvSpPr/>
          <p:nvPr/>
        </p:nvSpPr>
        <p:spPr>
          <a:xfrm>
            <a:off x="685800" y="400507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280160" y="3886200"/>
            <a:ext cx="6172200" cy="65836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Add the Copilot extension in VS Code and sign in.</a:t>
            </a:r>
            <a:endParaRPr lang="en-US" sz="1300" dirty="0"/>
          </a:p>
        </p:txBody>
      </p:sp>
      <p:sp>
        <p:nvSpPr>
          <p:cNvPr id="22" name="Shape 20"/>
          <p:cNvSpPr/>
          <p:nvPr/>
        </p:nvSpPr>
        <p:spPr>
          <a:xfrm>
            <a:off x="502920" y="4663440"/>
            <a:ext cx="7086600" cy="658368"/>
          </a:xfrm>
          <a:prstGeom prst="roundRect">
            <a:avLst>
              <a:gd name="adj" fmla="val 97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685800" y="4782312"/>
            <a:ext cx="420624" cy="420624"/>
          </a:xfrm>
          <a:prstGeom prst="ellipse">
            <a:avLst/>
          </a:prstGeom>
          <a:solidFill>
            <a:srgbClr val="2A4D8F"/>
          </a:solidFill>
          <a:ln/>
        </p:spPr>
      </p:sp>
      <p:sp>
        <p:nvSpPr>
          <p:cNvPr id="24" name="Text 22"/>
          <p:cNvSpPr/>
          <p:nvPr/>
        </p:nvSpPr>
        <p:spPr>
          <a:xfrm>
            <a:off x="685800" y="478231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5" name="Text 23"/>
          <p:cNvSpPr/>
          <p:nvPr/>
        </p:nvSpPr>
        <p:spPr>
          <a:xfrm>
            <a:off x="1280160" y="4663440"/>
            <a:ext cx="6172200" cy="658368"/>
          </a:xfrm>
          <a:prstGeom prst="rect">
            <a:avLst/>
          </a:prstGeom>
          <a:noFill/>
          <a:ln/>
        </p:spPr>
        <p:txBody>
          <a:bodyPr wrap="square" lIns="0" tIns="0" rIns="0" bIns="0" rtlCol="0" anchor="ctr"/>
          <a:lstStyle/>
          <a:p>
            <a:pPr indent="0" marL="0">
              <a:buNone/>
            </a:pPr>
            <a:r>
              <a:rPr lang="en-US" sz="1300" dirty="0">
                <a:solidFill>
                  <a:srgbClr val="33415C"/>
                </a:solidFill>
                <a:latin typeface="Calibri" pitchFamily="34" charset="0"/>
                <a:ea typeface="Calibri" pitchFamily="34" charset="-122"/>
                <a:cs typeface="Calibri" pitchFamily="34" charset="-120"/>
              </a:rPr>
              <a:t>Try agent mode — ask it to explain or edit a file; watch it plan, act, check.</a:t>
            </a:r>
            <a:endParaRPr lang="en-US" sz="1300" dirty="0"/>
          </a:p>
        </p:txBody>
      </p:sp>
      <p:sp>
        <p:nvSpPr>
          <p:cNvPr id="26" name="Shape 24"/>
          <p:cNvSpPr/>
          <p:nvPr/>
        </p:nvSpPr>
        <p:spPr>
          <a:xfrm>
            <a:off x="7818120" y="1554480"/>
            <a:ext cx="3867912" cy="3931920"/>
          </a:xfrm>
          <a:prstGeom prst="roundRect">
            <a:avLst>
              <a:gd name="adj" fmla="val 1655"/>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7" name="Text 25"/>
          <p:cNvSpPr/>
          <p:nvPr/>
        </p:nvSpPr>
        <p:spPr>
          <a:xfrm>
            <a:off x="8046720" y="1737360"/>
            <a:ext cx="3383280" cy="365760"/>
          </a:xfrm>
          <a:prstGeom prst="rect">
            <a:avLst/>
          </a:prstGeom>
          <a:noFill/>
          <a:ln/>
        </p:spPr>
        <p:txBody>
          <a:bodyPr wrap="square" lIns="0" tIns="0" rIns="0" bIns="0" rtlCol="0" anchor="ctr"/>
          <a:lstStyle/>
          <a:p>
            <a:pPr indent="0" marL="0">
              <a:buNone/>
            </a:pPr>
            <a:r>
              <a:rPr lang="en-US" sz="1500" b="1" dirty="0">
                <a:solidFill>
                  <a:srgbClr val="E0A83B"/>
                </a:solidFill>
                <a:latin typeface="Cambria" pitchFamily="34" charset="0"/>
                <a:ea typeface="Cambria" pitchFamily="34" charset="-122"/>
                <a:cs typeface="Cambria" pitchFamily="34" charset="-120"/>
              </a:rPr>
              <a:t>Why we start here</a:t>
            </a:r>
            <a:endParaRPr lang="en-US" sz="1500" dirty="0"/>
          </a:p>
        </p:txBody>
      </p:sp>
      <p:sp>
        <p:nvSpPr>
          <p:cNvPr id="28" name="Text 26"/>
          <p:cNvSpPr/>
          <p:nvPr/>
        </p:nvSpPr>
        <p:spPr>
          <a:xfrm>
            <a:off x="8046720" y="2194560"/>
            <a:ext cx="3429000" cy="3108960"/>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Copilot's agent mode is a real agent loop you can watch: it reads context, proposes edits, runs commands, checks the result. Free, low-stakes, and it builds the exact habits every agent needs. Week 2 goes deep on using it well.</a:t>
            </a:r>
            <a:endParaRPr lang="en-US" sz="13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HANDS-ON · STEP 3</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Your first "hello agent"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53</a:t>
            </a:r>
            <a:endParaRPr lang="en-US" sz="900" dirty="0"/>
          </a:p>
        </p:txBody>
      </p:sp>
      <p:sp>
        <p:nvSpPr>
          <p:cNvPr id="6" name="Shape 4"/>
          <p:cNvSpPr/>
          <p:nvPr/>
        </p:nvSpPr>
        <p:spPr>
          <a:xfrm>
            <a:off x="502920" y="1508760"/>
            <a:ext cx="6766560" cy="4114800"/>
          </a:xfrm>
          <a:prstGeom prst="roundRect">
            <a:avLst>
              <a:gd name="adj" fmla="val 1556"/>
            </a:avLst>
          </a:prstGeom>
          <a:solidFill>
            <a:srgbClr val="1B2A4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64208"/>
            <a:ext cx="6309360" cy="365760"/>
          </a:xfrm>
          <a:prstGeom prst="rect">
            <a:avLst/>
          </a:prstGeom>
          <a:noFill/>
          <a:ln/>
        </p:spPr>
        <p:txBody>
          <a:bodyPr wrap="square" lIns="0" tIns="0" rIns="0" bIns="0" rtlCol="0" anchor="ctr"/>
          <a:lstStyle/>
          <a:p>
            <a:pPr indent="0" marL="0">
              <a:buNone/>
            </a:pPr>
            <a:r>
              <a:rPr lang="en-US" sz="1400" b="1" dirty="0">
                <a:solidFill>
                  <a:srgbClr val="E0A83B"/>
                </a:solidFill>
                <a:latin typeface="Cambria" pitchFamily="34" charset="0"/>
                <a:ea typeface="Cambria" pitchFamily="34" charset="-122"/>
                <a:cs typeface="Cambria" pitchFamily="34" charset="-120"/>
              </a:rPr>
              <a:t>hello_agent.py   (pseudocode)</a:t>
            </a:r>
            <a:endParaRPr lang="en-US" sz="1400" dirty="0"/>
          </a:p>
        </p:txBody>
      </p:sp>
      <p:sp>
        <p:nvSpPr>
          <p:cNvPr id="8" name="Text 6"/>
          <p:cNvSpPr/>
          <p:nvPr/>
        </p:nvSpPr>
        <p:spPr>
          <a:xfrm>
            <a:off x="777240" y="2103120"/>
            <a:ext cx="6309360" cy="3383280"/>
          </a:xfrm>
          <a:prstGeom prst="rect">
            <a:avLst/>
          </a:prstGeom>
          <a:noFill/>
          <a:ln/>
        </p:spPr>
        <p:txBody>
          <a:bodyPr wrap="square" lIns="0" tIns="0" rIns="0" bIns="0" rtlCol="0" anchor="ctr"/>
          <a:lstStyle/>
          <a:p>
            <a:pPr indent="0" marL="0">
              <a:spcAft>
                <a:spcPts val="300"/>
              </a:spcAft>
              <a:buNone/>
            </a:pPr>
            <a:r>
              <a:rPr lang="en-US" sz="1400" dirty="0">
                <a:solidFill>
                  <a:srgbClr val="CADCFC"/>
                </a:solidFill>
                <a:latin typeface="Courier New" pitchFamily="34" charset="0"/>
                <a:ea typeface="Courier New" pitchFamily="34" charset="-122"/>
                <a:cs typeface="Courier New" pitchFamily="34" charset="-120"/>
              </a:rPr>
              <a:t>goal = "What's 17% tip on $94.20?"</a:t>
            </a:r>
            <a:endParaRPr lang="en-US" sz="1400" dirty="0"/>
          </a:p>
          <a:p>
            <a:pPr indent="0" marL="0">
              <a:buNone/>
            </a:pPr>
            <a:endParaRPr lang="en-US" sz="1400" dirty="0"/>
          </a:p>
          <a:p>
            <a:pPr indent="0" marL="0">
              <a:spcAft>
                <a:spcPts val="300"/>
              </a:spcAft>
              <a:buNone/>
            </a:pPr>
            <a:r>
              <a:rPr lang="en-US" sz="1400" dirty="0">
                <a:solidFill>
                  <a:srgbClr val="7FD9C0"/>
                </a:solidFill>
                <a:latin typeface="Courier New" pitchFamily="34" charset="0"/>
                <a:ea typeface="Courier New" pitchFamily="34" charset="-122"/>
                <a:cs typeface="Courier New" pitchFamily="34" charset="-120"/>
              </a:rPr>
              <a:t>while not done:</a:t>
            </a:r>
            <a:endParaRPr lang="en-US" sz="1400" dirty="0"/>
          </a:p>
          <a:p>
            <a:pPr indent="0" marL="0">
              <a:spcAft>
                <a:spcPts val="300"/>
              </a:spcAft>
              <a:buNone/>
            </a:pPr>
            <a:r>
              <a:rPr lang="en-US" sz="1400" dirty="0">
                <a:solidFill>
                  <a:srgbClr val="FFFFFF"/>
                </a:solidFill>
                <a:latin typeface="Courier New" pitchFamily="34" charset="0"/>
                <a:ea typeface="Courier New" pitchFamily="34" charset="-122"/>
                <a:cs typeface="Courier New" pitchFamily="34" charset="-120"/>
              </a:rPr>
              <a:t>    step = model.decide(goal, history)</a:t>
            </a:r>
            <a:endParaRPr lang="en-US" sz="1400" dirty="0"/>
          </a:p>
          <a:p>
            <a:pPr indent="0" marL="0">
              <a:spcAft>
                <a:spcPts val="300"/>
              </a:spcAft>
              <a:buNone/>
            </a:pPr>
            <a:r>
              <a:rPr lang="en-US" sz="1400" dirty="0">
                <a:solidFill>
                  <a:srgbClr val="7FD9C0"/>
                </a:solidFill>
                <a:latin typeface="Courier New" pitchFamily="34" charset="0"/>
                <a:ea typeface="Courier New" pitchFamily="34" charset="-122"/>
                <a:cs typeface="Courier New" pitchFamily="34" charset="-120"/>
              </a:rPr>
              <a:t>    if step.needs_tool:</a:t>
            </a:r>
            <a:endParaRPr lang="en-US" sz="1400" dirty="0"/>
          </a:p>
          <a:p>
            <a:pPr indent="0" marL="0">
              <a:spcAft>
                <a:spcPts val="300"/>
              </a:spcAft>
              <a:buNone/>
            </a:pPr>
            <a:r>
              <a:rPr lang="en-US" sz="1400" dirty="0">
                <a:solidFill>
                  <a:srgbClr val="FFFFFF"/>
                </a:solidFill>
                <a:latin typeface="Courier New" pitchFamily="34" charset="0"/>
                <a:ea typeface="Courier New" pitchFamily="34" charset="-122"/>
                <a:cs typeface="Courier New" pitchFamily="34" charset="-120"/>
              </a:rPr>
              <a:t>        result = calculator(step.args)</a:t>
            </a:r>
            <a:endParaRPr lang="en-US" sz="1400" dirty="0"/>
          </a:p>
          <a:p>
            <a:pPr indent="0" marL="0">
              <a:spcAft>
                <a:spcPts val="300"/>
              </a:spcAft>
              <a:buNone/>
            </a:pPr>
            <a:r>
              <a:rPr lang="en-US" sz="1400" dirty="0">
                <a:solidFill>
                  <a:srgbClr val="FFFFFF"/>
                </a:solidFill>
                <a:latin typeface="Courier New" pitchFamily="34" charset="0"/>
                <a:ea typeface="Courier New" pitchFamily="34" charset="-122"/>
                <a:cs typeface="Courier New" pitchFamily="34" charset="-120"/>
              </a:rPr>
              <a:t>        history.add(result)</a:t>
            </a:r>
            <a:endParaRPr lang="en-US" sz="1400" dirty="0"/>
          </a:p>
          <a:p>
            <a:pPr indent="0" marL="0">
              <a:spcAft>
                <a:spcPts val="300"/>
              </a:spcAft>
              <a:buNone/>
            </a:pPr>
            <a:r>
              <a:rPr lang="en-US" sz="1400" dirty="0">
                <a:solidFill>
                  <a:srgbClr val="7FD9C0"/>
                </a:solidFill>
                <a:latin typeface="Courier New" pitchFamily="34" charset="0"/>
                <a:ea typeface="Courier New" pitchFamily="34" charset="-122"/>
                <a:cs typeface="Courier New" pitchFamily="34" charset="-120"/>
              </a:rPr>
              <a:t>    else:</a:t>
            </a:r>
            <a:endParaRPr lang="en-US" sz="1400" dirty="0"/>
          </a:p>
          <a:p>
            <a:pPr indent="0" marL="0">
              <a:spcAft>
                <a:spcPts val="300"/>
              </a:spcAft>
              <a:buNone/>
            </a:pPr>
            <a:r>
              <a:rPr lang="en-US" sz="1400" dirty="0">
                <a:solidFill>
                  <a:srgbClr val="FFFFFF"/>
                </a:solidFill>
                <a:latin typeface="Courier New" pitchFamily="34" charset="0"/>
                <a:ea typeface="Courier New" pitchFamily="34" charset="-122"/>
                <a:cs typeface="Courier New" pitchFamily="34" charset="-120"/>
              </a:rPr>
              <a:t>        done = True</a:t>
            </a:r>
            <a:endParaRPr lang="en-US" sz="1400" dirty="0"/>
          </a:p>
          <a:p>
            <a:pPr indent="0" marL="0">
              <a:buNone/>
            </a:pPr>
            <a:endParaRPr lang="en-US" sz="1400" dirty="0"/>
          </a:p>
          <a:p>
            <a:pPr indent="0" marL="0">
              <a:buNone/>
            </a:pPr>
            <a:r>
              <a:rPr lang="en-US" sz="1400" dirty="0">
                <a:solidFill>
                  <a:srgbClr val="CADCFC"/>
                </a:solidFill>
                <a:latin typeface="Courier New" pitchFamily="34" charset="0"/>
                <a:ea typeface="Courier New" pitchFamily="34" charset="-122"/>
                <a:cs typeface="Courier New" pitchFamily="34" charset="-120"/>
              </a:rPr>
              <a:t>print(final_answer)</a:t>
            </a:r>
            <a:endParaRPr lang="en-US" sz="1400" dirty="0"/>
          </a:p>
        </p:txBody>
      </p:sp>
      <p:sp>
        <p:nvSpPr>
          <p:cNvPr id="9" name="Shape 7"/>
          <p:cNvSpPr/>
          <p:nvPr/>
        </p:nvSpPr>
        <p:spPr>
          <a:xfrm>
            <a:off x="7498080" y="1508760"/>
            <a:ext cx="4187952" cy="4114800"/>
          </a:xfrm>
          <a:prstGeom prst="roundRect">
            <a:avLst>
              <a:gd name="adj" fmla="val 1556"/>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7726680" y="1664208"/>
            <a:ext cx="3749040" cy="365760"/>
          </a:xfrm>
          <a:prstGeom prst="rect">
            <a:avLst/>
          </a:prstGeom>
          <a:noFill/>
          <a:ln/>
        </p:spPr>
        <p:txBody>
          <a:bodyPr wrap="square" lIns="0" tIns="0" rIns="0" bIns="0" rtlCol="0" anchor="ctr"/>
          <a:lstStyle/>
          <a:p>
            <a:pPr indent="0" marL="0">
              <a:buNone/>
            </a:pPr>
            <a:r>
              <a:rPr lang="en-US" sz="1500" b="1" dirty="0">
                <a:solidFill>
                  <a:srgbClr val="2A4D8F"/>
                </a:solidFill>
                <a:latin typeface="Cambria" pitchFamily="34" charset="0"/>
                <a:ea typeface="Cambria" pitchFamily="34" charset="-122"/>
                <a:cs typeface="Cambria" pitchFamily="34" charset="-120"/>
              </a:rPr>
              <a:t>Spot the four parts</a:t>
            </a:r>
            <a:endParaRPr lang="en-US" sz="1500" dirty="0"/>
          </a:p>
        </p:txBody>
      </p:sp>
      <p:sp>
        <p:nvSpPr>
          <p:cNvPr id="11" name="Text 9"/>
          <p:cNvSpPr/>
          <p:nvPr/>
        </p:nvSpPr>
        <p:spPr>
          <a:xfrm>
            <a:off x="7726680" y="2148840"/>
            <a:ext cx="3749040" cy="2194560"/>
          </a:xfrm>
          <a:prstGeom prst="rect">
            <a:avLst/>
          </a:prstGeom>
          <a:noFill/>
          <a:ln/>
        </p:spPr>
        <p:txBody>
          <a:bodyPr wrap="square" lIns="0" tIns="0" rIns="0" bIns="0" rtlCol="0" anchor="ctr"/>
          <a:lstStyle/>
          <a:p>
            <a:pPr indent="0" marL="0">
              <a:buNone/>
            </a:pPr>
            <a:r>
              <a:rPr lang="en-US" sz="1400" b="1" dirty="0">
                <a:solidFill>
                  <a:srgbClr val="2A4D8F"/>
                </a:solidFill>
                <a:latin typeface="Calibri" pitchFamily="34" charset="0"/>
                <a:ea typeface="Calibri" pitchFamily="34" charset="-122"/>
                <a:cs typeface="Calibri" pitchFamily="34" charset="-120"/>
              </a:rPr>
              <a:t>model  </a:t>
            </a:r>
            <a:pPr indent="0" marL="0">
              <a:spcAft>
                <a:spcPts val="800"/>
              </a:spcAft>
              <a:buNone/>
            </a:pPr>
            <a:r>
              <a:rPr lang="en-US" sz="1400" dirty="0">
                <a:solidFill>
                  <a:srgbClr val="33415C"/>
                </a:solidFill>
                <a:latin typeface="Calibri" pitchFamily="34" charset="0"/>
                <a:ea typeface="Calibri" pitchFamily="34" charset="-122"/>
                <a:cs typeface="Calibri" pitchFamily="34" charset="-120"/>
              </a:rPr>
              <a:t>— decides each step</a:t>
            </a:r>
            <a:endParaRPr lang="en-US" sz="1400" dirty="0"/>
          </a:p>
          <a:p>
            <a:pPr indent="0" marL="0">
              <a:buNone/>
            </a:pPr>
            <a:r>
              <a:rPr lang="en-US" sz="1400" b="1" dirty="0">
                <a:solidFill>
                  <a:srgbClr val="3C8DAD"/>
                </a:solidFill>
                <a:latin typeface="Calibri" pitchFamily="34" charset="0"/>
                <a:ea typeface="Calibri" pitchFamily="34" charset="-122"/>
                <a:cs typeface="Calibri" pitchFamily="34" charset="-120"/>
              </a:rPr>
              <a:t>tools  </a:t>
            </a:r>
            <a:pPr indent="0" marL="0">
              <a:spcAft>
                <a:spcPts val="800"/>
              </a:spcAft>
              <a:buNone/>
            </a:pPr>
            <a:r>
              <a:rPr lang="en-US" sz="1400" dirty="0">
                <a:solidFill>
                  <a:srgbClr val="33415C"/>
                </a:solidFill>
                <a:latin typeface="Calibri" pitchFamily="34" charset="0"/>
                <a:ea typeface="Calibri" pitchFamily="34" charset="-122"/>
                <a:cs typeface="Calibri" pitchFamily="34" charset="-120"/>
              </a:rPr>
              <a:t>— the calculator</a:t>
            </a:r>
            <a:endParaRPr lang="en-US" sz="1400" dirty="0"/>
          </a:p>
          <a:p>
            <a:pPr indent="0" marL="0">
              <a:buNone/>
            </a:pPr>
            <a:r>
              <a:rPr lang="en-US" sz="1400" b="1" dirty="0">
                <a:solidFill>
                  <a:srgbClr val="9A7420"/>
                </a:solidFill>
                <a:latin typeface="Calibri" pitchFamily="34" charset="0"/>
                <a:ea typeface="Calibri" pitchFamily="34" charset="-122"/>
                <a:cs typeface="Calibri" pitchFamily="34" charset="-120"/>
              </a:rPr>
              <a:t>loop   </a:t>
            </a:r>
            <a:pPr indent="0" marL="0">
              <a:spcAft>
                <a:spcPts val="800"/>
              </a:spcAft>
              <a:buNone/>
            </a:pPr>
            <a:r>
              <a:rPr lang="en-US" sz="1400" dirty="0">
                <a:solidFill>
                  <a:srgbClr val="33415C"/>
                </a:solidFill>
                <a:latin typeface="Calibri" pitchFamily="34" charset="0"/>
                <a:ea typeface="Calibri" pitchFamily="34" charset="-122"/>
                <a:cs typeface="Calibri" pitchFamily="34" charset="-120"/>
              </a:rPr>
              <a:t>— the while-loop going</a:t>
            </a:r>
            <a:endParaRPr lang="en-US" sz="1400" dirty="0"/>
          </a:p>
          <a:p>
            <a:pPr indent="0" marL="0">
              <a:buNone/>
            </a:pPr>
            <a:r>
              <a:rPr lang="en-US" sz="1400" b="1" dirty="0">
                <a:solidFill>
                  <a:srgbClr val="6B7280"/>
                </a:solidFill>
                <a:latin typeface="Calibri" pitchFamily="34" charset="0"/>
                <a:ea typeface="Calibri" pitchFamily="34" charset="-122"/>
                <a:cs typeface="Calibri" pitchFamily="34" charset="-120"/>
              </a:rPr>
              <a:t>memory </a:t>
            </a:r>
            <a:pPr indent="0" marL="0">
              <a:buNone/>
            </a:pPr>
            <a:r>
              <a:rPr lang="en-US" sz="1400" dirty="0">
                <a:solidFill>
                  <a:srgbClr val="33415C"/>
                </a:solidFill>
                <a:latin typeface="Calibri" pitchFamily="34" charset="0"/>
                <a:ea typeface="Calibri" pitchFamily="34" charset="-122"/>
                <a:cs typeface="Calibri" pitchFamily="34" charset="-120"/>
              </a:rPr>
              <a:t>— history carried forward</a:t>
            </a:r>
            <a:endParaRPr lang="en-US" sz="1400" dirty="0"/>
          </a:p>
        </p:txBody>
      </p:sp>
      <p:sp>
        <p:nvSpPr>
          <p:cNvPr id="12" name="Shape 10"/>
          <p:cNvSpPr/>
          <p:nvPr/>
        </p:nvSpPr>
        <p:spPr>
          <a:xfrm>
            <a:off x="7726680" y="4526280"/>
            <a:ext cx="3749040" cy="960120"/>
          </a:xfrm>
          <a:prstGeom prst="roundRect">
            <a:avLst>
              <a:gd name="adj" fmla="val 4762"/>
            </a:avLst>
          </a:prstGeom>
          <a:solidFill>
            <a:srgbClr val="F7ECEA"/>
          </a:solidFill>
          <a:ln/>
        </p:spPr>
      </p:sp>
      <p:sp>
        <p:nvSpPr>
          <p:cNvPr id="13" name="Text 11"/>
          <p:cNvSpPr/>
          <p:nvPr/>
        </p:nvSpPr>
        <p:spPr>
          <a:xfrm>
            <a:off x="7863840" y="4590288"/>
            <a:ext cx="3474720" cy="868680"/>
          </a:xfrm>
          <a:prstGeom prst="rect">
            <a:avLst/>
          </a:prstGeom>
          <a:noFill/>
          <a:ln/>
        </p:spPr>
        <p:txBody>
          <a:bodyPr wrap="square" lIns="0" tIns="0" rIns="0" bIns="0" rtlCol="0" anchor="ctr"/>
          <a:lstStyle/>
          <a:p>
            <a:pPr indent="0" marL="0">
              <a:buNone/>
            </a:pPr>
            <a:r>
              <a:rPr lang="en-US" sz="1250" i="1" dirty="0">
                <a:solidFill>
                  <a:srgbClr val="B4483C"/>
                </a:solidFill>
                <a:latin typeface="Calibri" pitchFamily="34" charset="0"/>
                <a:ea typeface="Calibri" pitchFamily="34" charset="-122"/>
                <a:cs typeface="Calibri" pitchFamily="34" charset="-120"/>
              </a:rPr>
              <a:t>First run: it usually works. Run it 5 more times — reliability isn't 100%. That gap is Week 8.</a:t>
            </a:r>
            <a:endParaRPr lang="en-US" sz="12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CASE STUDY</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The gen-AI paradox</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Everyone's adopting. Few are seeing the payoff. Why?</a:t>
            </a:r>
            <a:endParaRPr lang="en-US" sz="16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CASE STUDY · THE SETUP</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Near-universal adoption, elusive returns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55</a:t>
            </a:r>
            <a:endParaRPr lang="en-US" sz="900" dirty="0"/>
          </a:p>
        </p:txBody>
      </p:sp>
      <p:sp>
        <p:nvSpPr>
          <p:cNvPr id="6" name="Text 4"/>
          <p:cNvSpPr/>
          <p:nvPr/>
        </p:nvSpPr>
        <p:spPr>
          <a:xfrm>
            <a:off x="502920" y="1371600"/>
            <a:ext cx="11155680" cy="365760"/>
          </a:xfrm>
          <a:prstGeom prst="rect">
            <a:avLst/>
          </a:prstGeom>
          <a:noFill/>
          <a:ln/>
        </p:spPr>
        <p:txBody>
          <a:bodyPr wrap="square" lIns="0" tIns="0" rIns="0" bIns="0" rtlCol="0" anchor="ctr"/>
          <a:lstStyle/>
          <a:p>
            <a:pPr indent="0" marL="0">
              <a:buNone/>
            </a:pPr>
            <a:r>
              <a:rPr lang="en-US" sz="1400" i="1" dirty="0">
                <a:solidFill>
                  <a:srgbClr val="6B7280"/>
                </a:solidFill>
                <a:latin typeface="Calibri" pitchFamily="34" charset="0"/>
                <a:ea typeface="Calibri" pitchFamily="34" charset="-122"/>
                <a:cs typeface="Calibri" pitchFamily="34" charset="-120"/>
              </a:rPr>
              <a:t>Across large-firm surveys in 2025–26, a striking pattern keeps repeating (approx., McKinsey State of AI):</a:t>
            </a:r>
            <a:endParaRPr lang="en-US" sz="1400" dirty="0"/>
          </a:p>
        </p:txBody>
      </p:sp>
      <p:sp>
        <p:nvSpPr>
          <p:cNvPr id="7" name="Shape 5"/>
          <p:cNvSpPr/>
          <p:nvPr/>
        </p:nvSpPr>
        <p:spPr>
          <a:xfrm>
            <a:off x="502920" y="1920240"/>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Shape 6"/>
          <p:cNvSpPr/>
          <p:nvPr/>
        </p:nvSpPr>
        <p:spPr>
          <a:xfrm>
            <a:off x="713232" y="2103120"/>
            <a:ext cx="457200" cy="457200"/>
          </a:xfrm>
          <a:prstGeom prst="ellipse">
            <a:avLst/>
          </a:prstGeom>
          <a:solidFill>
            <a:srgbClr val="2A4D8F"/>
          </a:solidFill>
          <a:ln/>
        </p:spPr>
      </p:sp>
      <p:sp>
        <p:nvSpPr>
          <p:cNvPr id="9" name="Text 7"/>
          <p:cNvSpPr/>
          <p:nvPr/>
        </p:nvSpPr>
        <p:spPr>
          <a:xfrm>
            <a:off x="713232" y="2103120"/>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0" name="Text 8"/>
          <p:cNvSpPr/>
          <p:nvPr/>
        </p:nvSpPr>
        <p:spPr>
          <a:xfrm>
            <a:off x="1371600" y="1975104"/>
            <a:ext cx="3474720" cy="713232"/>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Adoption is everywhere</a:t>
            </a:r>
            <a:endParaRPr lang="en-US" sz="1500" dirty="0"/>
          </a:p>
        </p:txBody>
      </p:sp>
      <p:sp>
        <p:nvSpPr>
          <p:cNvPr id="11" name="Text 9"/>
          <p:cNvSpPr/>
          <p:nvPr/>
        </p:nvSpPr>
        <p:spPr>
          <a:xfrm>
            <a:off x="4937760" y="1975104"/>
            <a:ext cx="6583680" cy="71323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Most organizations now use gen-AI in at least one business function — a remarkably fast diffusion for any technology.</a:t>
            </a:r>
            <a:endParaRPr lang="en-US" sz="1250" dirty="0"/>
          </a:p>
        </p:txBody>
      </p:sp>
      <p:sp>
        <p:nvSpPr>
          <p:cNvPr id="12" name="Shape 10"/>
          <p:cNvSpPr/>
          <p:nvPr/>
        </p:nvSpPr>
        <p:spPr>
          <a:xfrm>
            <a:off x="502920" y="2852928"/>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Shape 11"/>
          <p:cNvSpPr/>
          <p:nvPr/>
        </p:nvSpPr>
        <p:spPr>
          <a:xfrm>
            <a:off x="713232" y="3035808"/>
            <a:ext cx="457200" cy="457200"/>
          </a:xfrm>
          <a:prstGeom prst="ellipse">
            <a:avLst/>
          </a:prstGeom>
          <a:solidFill>
            <a:srgbClr val="2A4D8F"/>
          </a:solidFill>
          <a:ln/>
        </p:spPr>
      </p:sp>
      <p:sp>
        <p:nvSpPr>
          <p:cNvPr id="14" name="Text 12"/>
          <p:cNvSpPr/>
          <p:nvPr/>
        </p:nvSpPr>
        <p:spPr>
          <a:xfrm>
            <a:off x="713232" y="3035808"/>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5" name="Text 13"/>
          <p:cNvSpPr/>
          <p:nvPr/>
        </p:nvSpPr>
        <p:spPr>
          <a:xfrm>
            <a:off x="1371600" y="2907792"/>
            <a:ext cx="3474720" cy="713232"/>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Investment is heavy</a:t>
            </a:r>
            <a:endParaRPr lang="en-US" sz="1500" dirty="0"/>
          </a:p>
        </p:txBody>
      </p:sp>
      <p:sp>
        <p:nvSpPr>
          <p:cNvPr id="16" name="Text 14"/>
          <p:cNvSpPr/>
          <p:nvPr/>
        </p:nvSpPr>
        <p:spPr>
          <a:xfrm>
            <a:off x="4937760" y="2907792"/>
            <a:ext cx="6583680" cy="71323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Budgets and pilots are up across marketing, service, software, and operations.</a:t>
            </a:r>
            <a:endParaRPr lang="en-US" sz="1250" dirty="0"/>
          </a:p>
        </p:txBody>
      </p:sp>
      <p:sp>
        <p:nvSpPr>
          <p:cNvPr id="17" name="Shape 15"/>
          <p:cNvSpPr/>
          <p:nvPr/>
        </p:nvSpPr>
        <p:spPr>
          <a:xfrm>
            <a:off x="502920" y="3785616"/>
            <a:ext cx="11183112" cy="822960"/>
          </a:xfrm>
          <a:prstGeom prst="roundRect">
            <a:avLst>
              <a:gd name="adj" fmla="val 777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8" name="Shape 16"/>
          <p:cNvSpPr/>
          <p:nvPr/>
        </p:nvSpPr>
        <p:spPr>
          <a:xfrm>
            <a:off x="713232" y="3968496"/>
            <a:ext cx="457200" cy="457200"/>
          </a:xfrm>
          <a:prstGeom prst="ellipse">
            <a:avLst/>
          </a:prstGeom>
          <a:solidFill>
            <a:srgbClr val="B4483C"/>
          </a:solidFill>
          <a:ln/>
        </p:spPr>
      </p:sp>
      <p:sp>
        <p:nvSpPr>
          <p:cNvPr id="19" name="Text 17"/>
          <p:cNvSpPr/>
          <p:nvPr/>
        </p:nvSpPr>
        <p:spPr>
          <a:xfrm>
            <a:off x="713232" y="3968496"/>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20" name="Text 18"/>
          <p:cNvSpPr/>
          <p:nvPr/>
        </p:nvSpPr>
        <p:spPr>
          <a:xfrm>
            <a:off x="1371600" y="3840480"/>
            <a:ext cx="3474720" cy="713232"/>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Impact is thin — so far</a:t>
            </a:r>
            <a:endParaRPr lang="en-US" sz="1500" dirty="0"/>
          </a:p>
        </p:txBody>
      </p:sp>
      <p:sp>
        <p:nvSpPr>
          <p:cNvPr id="21" name="Text 19"/>
          <p:cNvSpPr/>
          <p:nvPr/>
        </p:nvSpPr>
        <p:spPr>
          <a:xfrm>
            <a:off x="4937760" y="3840480"/>
            <a:ext cx="6583680" cy="71323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Most firms report no material enterprise-level EBIT change they can attribute to gen-AI yet.</a:t>
            </a:r>
            <a:endParaRPr lang="en-US" sz="1250" dirty="0"/>
          </a:p>
        </p:txBody>
      </p:sp>
      <p:sp>
        <p:nvSpPr>
          <p:cNvPr id="22" name="Shape 20"/>
          <p:cNvSpPr/>
          <p:nvPr/>
        </p:nvSpPr>
        <p:spPr>
          <a:xfrm>
            <a:off x="502920" y="4718304"/>
            <a:ext cx="11183112" cy="822960"/>
          </a:xfrm>
          <a:prstGeom prst="roundRect">
            <a:avLst>
              <a:gd name="adj" fmla="val 7778"/>
            </a:avLst>
          </a:prstGeom>
          <a:solidFill>
            <a:srgbClr val="FBF1D8"/>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713232" y="4901184"/>
            <a:ext cx="457200" cy="457200"/>
          </a:xfrm>
          <a:prstGeom prst="ellipse">
            <a:avLst/>
          </a:prstGeom>
          <a:solidFill>
            <a:srgbClr val="E0A83B"/>
          </a:solidFill>
          <a:ln/>
        </p:spPr>
      </p:sp>
      <p:sp>
        <p:nvSpPr>
          <p:cNvPr id="24" name="Text 22"/>
          <p:cNvSpPr/>
          <p:nvPr/>
        </p:nvSpPr>
        <p:spPr>
          <a:xfrm>
            <a:off x="713232" y="4901184"/>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5" name="Text 23"/>
          <p:cNvSpPr/>
          <p:nvPr/>
        </p:nvSpPr>
        <p:spPr>
          <a:xfrm>
            <a:off x="1371600" y="4773168"/>
            <a:ext cx="3474720" cy="713232"/>
          </a:xfrm>
          <a:prstGeom prst="rect">
            <a:avLst/>
          </a:prstGeom>
          <a:noFill/>
          <a:ln/>
        </p:spPr>
        <p:txBody>
          <a:bodyPr wrap="square" lIns="0" tIns="0" rIns="0" bIns="0" rtlCol="0" anchor="ctr"/>
          <a:lstStyle/>
          <a:p>
            <a:pPr indent="0" marL="0">
              <a:buNone/>
            </a:pPr>
            <a:r>
              <a:rPr lang="en-US" sz="1500" b="1" dirty="0">
                <a:solidFill>
                  <a:srgbClr val="1B2A4A"/>
                </a:solidFill>
                <a:latin typeface="Cambria" pitchFamily="34" charset="0"/>
                <a:ea typeface="Cambria" pitchFamily="34" charset="-122"/>
                <a:cs typeface="Cambria" pitchFamily="34" charset="-120"/>
              </a:rPr>
              <a:t>The winners redesigned work</a:t>
            </a:r>
            <a:endParaRPr lang="en-US" sz="1500" dirty="0"/>
          </a:p>
        </p:txBody>
      </p:sp>
      <p:sp>
        <p:nvSpPr>
          <p:cNvPr id="26" name="Text 24"/>
          <p:cNvSpPr/>
          <p:nvPr/>
        </p:nvSpPr>
        <p:spPr>
          <a:xfrm>
            <a:off x="4937760" y="4773168"/>
            <a:ext cx="6583680" cy="713232"/>
          </a:xfrm>
          <a:prstGeom prst="rect">
            <a:avLst/>
          </a:prstGeom>
          <a:noFill/>
          <a:ln/>
        </p:spPr>
        <p:txBody>
          <a:bodyPr wrap="square" lIns="0" tIns="0" rIns="0" bIns="0" rtlCol="0" anchor="ctr"/>
          <a:lstStyle/>
          <a:p>
            <a:pPr indent="0" marL="0">
              <a:buNone/>
            </a:pPr>
            <a:r>
              <a:rPr lang="en-US" sz="1250" dirty="0">
                <a:solidFill>
                  <a:srgbClr val="33415C"/>
                </a:solidFill>
                <a:latin typeface="Calibri" pitchFamily="34" charset="0"/>
                <a:ea typeface="Calibri" pitchFamily="34" charset="-122"/>
                <a:cs typeface="Calibri" pitchFamily="34" charset="-120"/>
              </a:rPr>
              <a:t>The minority seeing returns changed workflows and roles — they didn't just bolt a chatbot onto the old process.</a:t>
            </a:r>
            <a:endParaRPr lang="en-US" sz="1250" dirty="0"/>
          </a:p>
        </p:txBody>
      </p:sp>
      <p:sp>
        <p:nvSpPr>
          <p:cNvPr id="27" name="Text 25"/>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Approximate; framing after McKinsey, State of AI (2025–26). Cited, not reproduced — lock a specific report link before class.</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CASE STUDY · DISCUSS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Three questions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56</a:t>
            </a:r>
            <a:endParaRPr lang="en-US" sz="900" dirty="0"/>
          </a:p>
        </p:txBody>
      </p:sp>
      <p:sp>
        <p:nvSpPr>
          <p:cNvPr id="6" name="Shape 4"/>
          <p:cNvSpPr/>
          <p:nvPr/>
        </p:nvSpPr>
        <p:spPr>
          <a:xfrm>
            <a:off x="502920" y="1600200"/>
            <a:ext cx="11183112" cy="1115568"/>
          </a:xfrm>
          <a:prstGeom prst="roundRect">
            <a:avLst>
              <a:gd name="adj" fmla="val 573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77240" y="1929384"/>
            <a:ext cx="502920" cy="502920"/>
          </a:xfrm>
          <a:prstGeom prst="ellipse">
            <a:avLst/>
          </a:prstGeom>
          <a:solidFill>
            <a:srgbClr val="3C8DAD"/>
          </a:solidFill>
          <a:ln/>
        </p:spPr>
      </p:sp>
      <p:sp>
        <p:nvSpPr>
          <p:cNvPr id="8" name="Text 6"/>
          <p:cNvSpPr/>
          <p:nvPr/>
        </p:nvSpPr>
        <p:spPr>
          <a:xfrm>
            <a:off x="777240" y="1929384"/>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7"/>
          <p:cNvSpPr/>
          <p:nvPr/>
        </p:nvSpPr>
        <p:spPr>
          <a:xfrm>
            <a:off x="1554480" y="1764792"/>
            <a:ext cx="9875520" cy="41148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Why the gap?</a:t>
            </a:r>
            <a:endParaRPr lang="en-US" sz="1700" dirty="0"/>
          </a:p>
        </p:txBody>
      </p:sp>
      <p:sp>
        <p:nvSpPr>
          <p:cNvPr id="10" name="Text 8"/>
          <p:cNvSpPr/>
          <p:nvPr/>
        </p:nvSpPr>
        <p:spPr>
          <a:xfrm>
            <a:off x="1554480" y="2167128"/>
            <a:ext cx="987552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If the tech works in demos, why doesn't it show up in profits? Name two concrete blockers.</a:t>
            </a:r>
            <a:endParaRPr lang="en-US" sz="1350" dirty="0"/>
          </a:p>
        </p:txBody>
      </p:sp>
      <p:sp>
        <p:nvSpPr>
          <p:cNvPr id="11" name="Shape 9"/>
          <p:cNvSpPr/>
          <p:nvPr/>
        </p:nvSpPr>
        <p:spPr>
          <a:xfrm>
            <a:off x="502920" y="2898648"/>
            <a:ext cx="11183112" cy="1115568"/>
          </a:xfrm>
          <a:prstGeom prst="roundRect">
            <a:avLst>
              <a:gd name="adj" fmla="val 573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777240" y="3227832"/>
            <a:ext cx="502920" cy="502920"/>
          </a:xfrm>
          <a:prstGeom prst="ellipse">
            <a:avLst/>
          </a:prstGeom>
          <a:solidFill>
            <a:srgbClr val="2A4D8F"/>
          </a:solidFill>
          <a:ln/>
        </p:spPr>
      </p:sp>
      <p:sp>
        <p:nvSpPr>
          <p:cNvPr id="13" name="Text 11"/>
          <p:cNvSpPr/>
          <p:nvPr/>
        </p:nvSpPr>
        <p:spPr>
          <a:xfrm>
            <a:off x="777240" y="3227832"/>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4" name="Text 12"/>
          <p:cNvSpPr/>
          <p:nvPr/>
        </p:nvSpPr>
        <p:spPr>
          <a:xfrm>
            <a:off x="1554480" y="3063240"/>
            <a:ext cx="9875520" cy="41148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Capability or organization?</a:t>
            </a:r>
            <a:endParaRPr lang="en-US" sz="1700" dirty="0"/>
          </a:p>
        </p:txBody>
      </p:sp>
      <p:sp>
        <p:nvSpPr>
          <p:cNvPr id="15" name="Text 13"/>
          <p:cNvSpPr/>
          <p:nvPr/>
        </p:nvSpPr>
        <p:spPr>
          <a:xfrm>
            <a:off x="1554480" y="3465576"/>
            <a:ext cx="987552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Is the bottleneck the models — or workflows, data, trust, and change management? Defend your answer.</a:t>
            </a:r>
            <a:endParaRPr lang="en-US" sz="1350" dirty="0"/>
          </a:p>
        </p:txBody>
      </p:sp>
      <p:sp>
        <p:nvSpPr>
          <p:cNvPr id="16" name="Shape 14"/>
          <p:cNvSpPr/>
          <p:nvPr/>
        </p:nvSpPr>
        <p:spPr>
          <a:xfrm>
            <a:off x="502920" y="4197096"/>
            <a:ext cx="11183112" cy="1115568"/>
          </a:xfrm>
          <a:prstGeom prst="roundRect">
            <a:avLst>
              <a:gd name="adj" fmla="val 573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7" name="Shape 15"/>
          <p:cNvSpPr/>
          <p:nvPr/>
        </p:nvSpPr>
        <p:spPr>
          <a:xfrm>
            <a:off x="777240" y="4526280"/>
            <a:ext cx="502920" cy="502920"/>
          </a:xfrm>
          <a:prstGeom prst="ellipse">
            <a:avLst/>
          </a:prstGeom>
          <a:solidFill>
            <a:srgbClr val="E0A83B"/>
          </a:solidFill>
          <a:ln/>
        </p:spPr>
      </p:sp>
      <p:sp>
        <p:nvSpPr>
          <p:cNvPr id="18" name="Text 16"/>
          <p:cNvSpPr/>
          <p:nvPr/>
        </p:nvSpPr>
        <p:spPr>
          <a:xfrm>
            <a:off x="777240" y="452628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9" name="Text 17"/>
          <p:cNvSpPr/>
          <p:nvPr/>
        </p:nvSpPr>
        <p:spPr>
          <a:xfrm>
            <a:off x="1554480" y="4361688"/>
            <a:ext cx="9875520" cy="411480"/>
          </a:xfrm>
          <a:prstGeom prst="rect">
            <a:avLst/>
          </a:prstGeom>
          <a:noFill/>
          <a:ln/>
        </p:spPr>
        <p:txBody>
          <a:bodyPr wrap="square" lIns="0" tIns="0" rIns="0" bIns="0"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What would you measure?</a:t>
            </a:r>
            <a:endParaRPr lang="en-US" sz="1700" dirty="0"/>
          </a:p>
        </p:txBody>
      </p:sp>
      <p:sp>
        <p:nvSpPr>
          <p:cNvPr id="20" name="Text 18"/>
          <p:cNvSpPr/>
          <p:nvPr/>
        </p:nvSpPr>
        <p:spPr>
          <a:xfrm>
            <a:off x="1554480" y="4764024"/>
            <a:ext cx="9875520" cy="45720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You're the analyst. What single metric would tell you an agent deployment is actually creating value — not just being used?</a:t>
            </a:r>
            <a:endParaRPr lang="en-US" sz="13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ASSIGNMENT &amp; LOGISTICS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Before next week</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57</a:t>
            </a:r>
            <a:endParaRPr lang="en-US" sz="900" dirty="0"/>
          </a:p>
        </p:txBody>
      </p:sp>
      <p:sp>
        <p:nvSpPr>
          <p:cNvPr id="6" name="Shape 4"/>
          <p:cNvSpPr/>
          <p:nvPr/>
        </p:nvSpPr>
        <p:spPr>
          <a:xfrm>
            <a:off x="502920" y="1554480"/>
            <a:ext cx="5486400" cy="2743200"/>
          </a:xfrm>
          <a:prstGeom prst="roundRect">
            <a:avLst>
              <a:gd name="adj" fmla="val 2333"/>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719072"/>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This week's readings</a:t>
            </a:r>
            <a:endParaRPr lang="en-US" sz="1600" dirty="0"/>
          </a:p>
        </p:txBody>
      </p:sp>
      <p:sp>
        <p:nvSpPr>
          <p:cNvPr id="8" name="Text 6"/>
          <p:cNvSpPr/>
          <p:nvPr/>
        </p:nvSpPr>
        <p:spPr>
          <a:xfrm>
            <a:off x="731520" y="2148840"/>
            <a:ext cx="5029200" cy="201168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Anthropic (2024), </a:t>
            </a:r>
            <a:pPr indent="0" marL="0">
              <a:buNone/>
            </a:pPr>
            <a:r>
              <a:rPr lang="en-US" sz="1350" i="1" dirty="0">
                <a:solidFill>
                  <a:srgbClr val="1B2A4A"/>
                </a:solidFill>
                <a:latin typeface="Calibri" pitchFamily="34" charset="0"/>
                <a:ea typeface="Calibri" pitchFamily="34" charset="-122"/>
                <a:cs typeface="Calibri" pitchFamily="34" charset="-120"/>
              </a:rPr>
              <a:t>Building Effective Agents</a:t>
            </a:r>
            <a:pPr indent="0" marL="0">
              <a:spcAft>
                <a:spcPts val="800"/>
              </a:spcAft>
              <a:buNone/>
            </a:pPr>
            <a:r>
              <a:rPr lang="en-US" sz="1350" dirty="0">
                <a:solidFill>
                  <a:srgbClr val="33415C"/>
                </a:solidFill>
                <a:latin typeface="Calibri" pitchFamily="34" charset="0"/>
                <a:ea typeface="Calibri" pitchFamily="34" charset="-122"/>
                <a:cs typeface="Calibri" pitchFamily="34" charset="-120"/>
              </a:rPr>
              <a:t> — the core reading; know the workflow-vs-agent distinction.</a:t>
            </a:r>
            <a:endParaRPr lang="en-US" sz="1350" dirty="0"/>
          </a:p>
          <a:p>
            <a:pPr indent="0" marL="0">
              <a:buNone/>
            </a:pPr>
            <a:r>
              <a:rPr lang="en-US" sz="1350" dirty="0">
                <a:solidFill>
                  <a:srgbClr val="33415C"/>
                </a:solidFill>
                <a:latin typeface="Calibri" pitchFamily="34" charset="0"/>
                <a:ea typeface="Calibri" pitchFamily="34" charset="-122"/>
                <a:cs typeface="Calibri" pitchFamily="34" charset="-120"/>
              </a:rPr>
              <a:t>Bornet, </a:t>
            </a:r>
            <a:pPr indent="0" marL="0">
              <a:buNone/>
            </a:pPr>
            <a:r>
              <a:rPr lang="en-US" sz="1350" i="1" dirty="0">
                <a:solidFill>
                  <a:srgbClr val="1B2A4A"/>
                </a:solidFill>
                <a:latin typeface="Calibri" pitchFamily="34" charset="0"/>
                <a:ea typeface="Calibri" pitchFamily="34" charset="-122"/>
                <a:cs typeface="Calibri" pitchFamily="34" charset="-120"/>
              </a:rPr>
              <a:t>Agentic Artificial Intelligence</a:t>
            </a:r>
            <a:pPr indent="0" marL="0">
              <a:spcAft>
                <a:spcPts val="800"/>
              </a:spcAft>
              <a:buNone/>
            </a:pPr>
            <a:r>
              <a:rPr lang="en-US" sz="1350" dirty="0">
                <a:solidFill>
                  <a:srgbClr val="33415C"/>
                </a:solidFill>
                <a:latin typeface="Calibri" pitchFamily="34" charset="0"/>
                <a:ea typeface="Calibri" pitchFamily="34" charset="-122"/>
                <a:cs typeface="Calibri" pitchFamily="34" charset="-120"/>
              </a:rPr>
              <a:t> (LinkedIn Learning) — intro chapters.</a:t>
            </a:r>
            <a:endParaRPr lang="en-US" sz="1350" dirty="0"/>
          </a:p>
          <a:p>
            <a:pPr indent="0" marL="0">
              <a:buNone/>
            </a:pPr>
            <a:r>
              <a:rPr lang="en-US" sz="1350" b="1" dirty="0">
                <a:solidFill>
                  <a:srgbClr val="3C8DAD"/>
                </a:solidFill>
                <a:latin typeface="Calibri" pitchFamily="34" charset="0"/>
                <a:ea typeface="Calibri" pitchFamily="34" charset="-122"/>
                <a:cs typeface="Calibri" pitchFamily="34" charset="-120"/>
              </a:rPr>
              <a:t>Optional: </a:t>
            </a:r>
            <a:pPr indent="0" marL="0">
              <a:buNone/>
            </a:pPr>
            <a:r>
              <a:rPr lang="en-US" sz="1350" dirty="0">
                <a:solidFill>
                  <a:srgbClr val="33415C"/>
                </a:solidFill>
                <a:latin typeface="Calibri" pitchFamily="34" charset="0"/>
                <a:ea typeface="Calibri" pitchFamily="34" charset="-122"/>
                <a:cs typeface="Calibri" pitchFamily="34" charset="-120"/>
              </a:rPr>
              <a:t>skim Wang et al. (2023) survey abstract.</a:t>
            </a:r>
            <a:endParaRPr lang="en-US" sz="1350" dirty="0"/>
          </a:p>
        </p:txBody>
      </p:sp>
      <p:sp>
        <p:nvSpPr>
          <p:cNvPr id="9" name="Shape 7"/>
          <p:cNvSpPr/>
          <p:nvPr/>
        </p:nvSpPr>
        <p:spPr>
          <a:xfrm>
            <a:off x="6199632" y="1554480"/>
            <a:ext cx="5486400" cy="2743200"/>
          </a:xfrm>
          <a:prstGeom prst="roundRect">
            <a:avLst>
              <a:gd name="adj" fmla="val 2333"/>
            </a:avLst>
          </a:prstGeom>
          <a:solidFill>
            <a:srgbClr val="FBF1D8"/>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6428232" y="1719072"/>
            <a:ext cx="5029200" cy="365760"/>
          </a:xfrm>
          <a:prstGeom prst="rect">
            <a:avLst/>
          </a:prstGeom>
          <a:noFill/>
          <a:ln/>
        </p:spPr>
        <p:txBody>
          <a:bodyPr wrap="square" lIns="0" tIns="0" rIns="0" bIns="0" rtlCol="0" anchor="ctr"/>
          <a:lstStyle/>
          <a:p>
            <a:pPr indent="0" marL="0">
              <a:buNone/>
            </a:pPr>
            <a:r>
              <a:rPr lang="en-US" sz="1600" b="1" dirty="0">
                <a:solidFill>
                  <a:srgbClr val="9A7420"/>
                </a:solidFill>
                <a:latin typeface="Cambria" pitchFamily="34" charset="0"/>
                <a:ea typeface="Cambria" pitchFamily="34" charset="-122"/>
                <a:cs typeface="Cambria" pitchFamily="34" charset="-120"/>
              </a:rPr>
              <a:t>Agent Radar — sign up</a:t>
            </a:r>
            <a:endParaRPr lang="en-US" sz="1600" dirty="0"/>
          </a:p>
        </p:txBody>
      </p:sp>
      <p:sp>
        <p:nvSpPr>
          <p:cNvPr id="11" name="Text 9"/>
          <p:cNvSpPr/>
          <p:nvPr/>
        </p:nvSpPr>
        <p:spPr>
          <a:xfrm>
            <a:off x="6428232" y="2148840"/>
            <a:ext cx="5029200" cy="201168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Starting Week 2, students open each class with a 3–5 min agentic-AI news item. Pick your week now — one per student, in your own section. Sign-up sheet on the course site.</a:t>
            </a:r>
            <a:endParaRPr lang="en-US" sz="1350" dirty="0"/>
          </a:p>
        </p:txBody>
      </p:sp>
      <p:sp>
        <p:nvSpPr>
          <p:cNvPr id="12" name="Shape 10"/>
          <p:cNvSpPr/>
          <p:nvPr/>
        </p:nvSpPr>
        <p:spPr>
          <a:xfrm>
            <a:off x="502920" y="4480560"/>
            <a:ext cx="11183112" cy="1143000"/>
          </a:xfrm>
          <a:prstGeom prst="roundRect">
            <a:avLst>
              <a:gd name="adj" fmla="val 5600"/>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731520" y="4590288"/>
            <a:ext cx="10058400" cy="320040"/>
          </a:xfrm>
          <a:prstGeom prst="rect">
            <a:avLst/>
          </a:prstGeom>
          <a:noFill/>
          <a:ln/>
        </p:spPr>
        <p:txBody>
          <a:bodyPr wrap="square" lIns="0" tIns="0" rIns="0" bIns="0" rtlCol="0" anchor="ctr"/>
          <a:lstStyle/>
          <a:p>
            <a:pPr indent="0" marL="0">
              <a:buNone/>
            </a:pPr>
            <a:r>
              <a:rPr lang="en-US" sz="1400" b="1" dirty="0">
                <a:solidFill>
                  <a:srgbClr val="1B2A4A"/>
                </a:solidFill>
                <a:latin typeface="Cambria" pitchFamily="34" charset="0"/>
                <a:ea typeface="Cambria" pitchFamily="34" charset="-122"/>
                <a:cs typeface="Cambria" pitchFamily="34" charset="-120"/>
              </a:rPr>
              <a:t>Due / to do</a:t>
            </a:r>
            <a:endParaRPr lang="en-US" sz="1400" dirty="0"/>
          </a:p>
        </p:txBody>
      </p:sp>
      <p:sp>
        <p:nvSpPr>
          <p:cNvPr id="14" name="Text 12"/>
          <p:cNvSpPr/>
          <p:nvPr/>
        </p:nvSpPr>
        <p:spPr>
          <a:xfrm>
            <a:off x="731520" y="4937760"/>
            <a:ext cx="10881360" cy="640080"/>
          </a:xfrm>
          <a:prstGeom prst="rect">
            <a:avLst/>
          </a:prstGeom>
          <a:noFill/>
          <a:ln/>
        </p:spPr>
        <p:txBody>
          <a:bodyPr wrap="square" lIns="0" tIns="0" rIns="0" bIns="0" rtlCol="0" anchor="ctr"/>
          <a:lstStyle/>
          <a:p>
            <a:pPr indent="0" marL="0">
              <a:buNone/>
            </a:pPr>
            <a:r>
              <a:rPr lang="en-US" sz="1300" b="1" dirty="0">
                <a:solidFill>
                  <a:srgbClr val="2A4D8F"/>
                </a:solidFill>
                <a:latin typeface="Calibri" pitchFamily="34" charset="0"/>
                <a:ea typeface="Calibri" pitchFamily="34" charset="-122"/>
                <a:cs typeface="Calibri" pitchFamily="34" charset="-120"/>
              </a:rPr>
              <a:t>No graded assignment due yet.  </a:t>
            </a:r>
            <a:pPr indent="0" marL="0">
              <a:buNone/>
            </a:pPr>
            <a:r>
              <a:rPr lang="en-US" sz="1300" dirty="0">
                <a:solidFill>
                  <a:srgbClr val="33415C"/>
                </a:solidFill>
                <a:latin typeface="Calibri" pitchFamily="34" charset="0"/>
                <a:ea typeface="Calibri" pitchFamily="34" charset="-122"/>
                <a:cs typeface="Calibri" pitchFamily="34" charset="-120"/>
              </a:rPr>
              <a:t>Group Assignment 1 releases in Week 2.  </a:t>
            </a:r>
            <a:pPr indent="0" marL="0">
              <a:buNone/>
            </a:pPr>
            <a:r>
              <a:rPr lang="en-US" sz="1300" b="1" dirty="0">
                <a:solidFill>
                  <a:srgbClr val="B4483C"/>
                </a:solidFill>
                <a:latin typeface="Calibri" pitchFamily="34" charset="0"/>
                <a:ea typeface="Calibri" pitchFamily="34" charset="-122"/>
                <a:cs typeface="Calibri" pitchFamily="34" charset="-120"/>
              </a:rPr>
              <a:t>Before next class:  </a:t>
            </a:r>
            <a:pPr indent="0" marL="0">
              <a:buNone/>
            </a:pPr>
            <a:r>
              <a:rPr lang="en-US" sz="1300" dirty="0">
                <a:solidFill>
                  <a:srgbClr val="33415C"/>
                </a:solidFill>
                <a:latin typeface="Calibri" pitchFamily="34" charset="0"/>
                <a:ea typeface="Calibri" pitchFamily="34" charset="-122"/>
                <a:cs typeface="Calibri" pitchFamily="34" charset="-120"/>
              </a:rPr>
              <a:t>get your Gemini key working and Copilot enabled; do the readings; sign up for an Agent Radar week.</a:t>
            </a:r>
            <a:endParaRPr lang="en-US" sz="13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1051560"/>
            <a:ext cx="10789920" cy="457200"/>
          </a:xfrm>
          <a:prstGeom prst="rect">
            <a:avLst/>
          </a:prstGeom>
          <a:noFill/>
          <a:ln/>
        </p:spPr>
        <p:txBody>
          <a:bodyPr wrap="square" lIns="0" tIns="0" rIns="0" bIns="0" rtlCol="0" anchor="ctr"/>
          <a:lstStyle/>
          <a:p>
            <a:pPr indent="0" marL="0">
              <a:buNone/>
            </a:pPr>
            <a:r>
              <a:rPr lang="en-US" sz="1600" b="1" spc="200" kern="0" dirty="0">
                <a:solidFill>
                  <a:srgbClr val="E0A83B"/>
                </a:solidFill>
                <a:latin typeface="Calibri" pitchFamily="34" charset="0"/>
                <a:ea typeface="Calibri" pitchFamily="34" charset="-122"/>
                <a:cs typeface="Calibri" pitchFamily="34" charset="-120"/>
              </a:rPr>
              <a:t>🎯  TAKE IT TO YOUR FINAL PROJECT</a:t>
            </a:r>
            <a:endParaRPr lang="en-US" sz="1600" dirty="0"/>
          </a:p>
        </p:txBody>
      </p:sp>
      <p:sp>
        <p:nvSpPr>
          <p:cNvPr id="3" name="Text 1"/>
          <p:cNvSpPr/>
          <p:nvPr/>
        </p:nvSpPr>
        <p:spPr>
          <a:xfrm>
            <a:off x="658368" y="1572768"/>
            <a:ext cx="10881360" cy="91440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Your capstone must be a real agent — not a workflow in disguise.</a:t>
            </a:r>
            <a:endParaRPr lang="en-US" sz="3000" dirty="0"/>
          </a:p>
        </p:txBody>
      </p:sp>
      <p:sp>
        <p:nvSpPr>
          <p:cNvPr id="4" name="Shape 2"/>
          <p:cNvSpPr/>
          <p:nvPr/>
        </p:nvSpPr>
        <p:spPr>
          <a:xfrm>
            <a:off x="658368" y="2743200"/>
            <a:ext cx="5440680" cy="1234440"/>
          </a:xfrm>
          <a:prstGeom prst="roundRect">
            <a:avLst>
              <a:gd name="adj" fmla="val 4444"/>
            </a:avLst>
          </a:prstGeom>
          <a:solidFill>
            <a:srgbClr val="243657"/>
          </a:solidFill>
          <a:ln w="12700">
            <a:solidFill>
              <a:srgbClr val="3A4E74"/>
            </a:solidFill>
            <a:prstDash val="solid"/>
          </a:ln>
        </p:spPr>
      </p:sp>
      <p:sp>
        <p:nvSpPr>
          <p:cNvPr id="5" name="Shape 3"/>
          <p:cNvSpPr/>
          <p:nvPr/>
        </p:nvSpPr>
        <p:spPr>
          <a:xfrm>
            <a:off x="886968" y="3108960"/>
            <a:ext cx="502920" cy="502920"/>
          </a:xfrm>
          <a:prstGeom prst="ellipse">
            <a:avLst/>
          </a:prstGeom>
          <a:solidFill>
            <a:srgbClr val="E0A83B"/>
          </a:solidFill>
          <a:ln/>
        </p:spPr>
      </p:sp>
      <p:sp>
        <p:nvSpPr>
          <p:cNvPr id="6" name="Text 4"/>
          <p:cNvSpPr/>
          <p:nvPr/>
        </p:nvSpPr>
        <p:spPr>
          <a:xfrm>
            <a:off x="886968" y="310896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7" name="Text 5"/>
          <p:cNvSpPr/>
          <p:nvPr/>
        </p:nvSpPr>
        <p:spPr>
          <a:xfrm>
            <a:off x="1572768" y="2889504"/>
            <a:ext cx="4434840" cy="45720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The LLM owns the control flow</a:t>
            </a:r>
            <a:endParaRPr lang="en-US" sz="1550" dirty="0"/>
          </a:p>
        </p:txBody>
      </p:sp>
      <p:sp>
        <p:nvSpPr>
          <p:cNvPr id="8" name="Text 6"/>
          <p:cNvSpPr/>
          <p:nvPr/>
        </p:nvSpPr>
        <p:spPr>
          <a:xfrm>
            <a:off x="1572768" y="3310128"/>
            <a:ext cx="4434840" cy="594360"/>
          </a:xfrm>
          <a:prstGeom prst="rect">
            <a:avLst/>
          </a:prstGeom>
          <a:noFill/>
          <a:ln/>
        </p:spPr>
        <p:txBody>
          <a:bodyPr wrap="square" lIns="0" tIns="0" rIns="0" bIns="0" rtlCol="0" anchor="ctr"/>
          <a:lstStyle/>
          <a:p>
            <a:pPr indent="0" marL="0">
              <a:buNone/>
            </a:pPr>
            <a:r>
              <a:rPr lang="en-US" sz="1250" dirty="0">
                <a:solidFill>
                  <a:srgbClr val="AEBBD4"/>
                </a:solidFill>
                <a:latin typeface="Calibri" pitchFamily="34" charset="0"/>
                <a:ea typeface="Calibri" pitchFamily="34" charset="-122"/>
                <a:cs typeface="Calibri" pitchFamily="34" charset="-120"/>
              </a:rPr>
              <a:t>It decides its own next step — you don't hard-code the sequence.</a:t>
            </a:r>
            <a:endParaRPr lang="en-US" sz="1250" dirty="0"/>
          </a:p>
        </p:txBody>
      </p:sp>
      <p:sp>
        <p:nvSpPr>
          <p:cNvPr id="9" name="Shape 7"/>
          <p:cNvSpPr/>
          <p:nvPr/>
        </p:nvSpPr>
        <p:spPr>
          <a:xfrm>
            <a:off x="6327648" y="2743200"/>
            <a:ext cx="5440680" cy="1234440"/>
          </a:xfrm>
          <a:prstGeom prst="roundRect">
            <a:avLst>
              <a:gd name="adj" fmla="val 4444"/>
            </a:avLst>
          </a:prstGeom>
          <a:solidFill>
            <a:srgbClr val="243657"/>
          </a:solidFill>
          <a:ln w="12700">
            <a:solidFill>
              <a:srgbClr val="3A4E74"/>
            </a:solidFill>
            <a:prstDash val="solid"/>
          </a:ln>
        </p:spPr>
      </p:sp>
      <p:sp>
        <p:nvSpPr>
          <p:cNvPr id="10" name="Shape 8"/>
          <p:cNvSpPr/>
          <p:nvPr/>
        </p:nvSpPr>
        <p:spPr>
          <a:xfrm>
            <a:off x="6556248" y="3108960"/>
            <a:ext cx="502920" cy="502920"/>
          </a:xfrm>
          <a:prstGeom prst="ellipse">
            <a:avLst/>
          </a:prstGeom>
          <a:solidFill>
            <a:srgbClr val="E0A83B"/>
          </a:solidFill>
          <a:ln/>
        </p:spPr>
      </p:sp>
      <p:sp>
        <p:nvSpPr>
          <p:cNvPr id="11" name="Text 9"/>
          <p:cNvSpPr/>
          <p:nvPr/>
        </p:nvSpPr>
        <p:spPr>
          <a:xfrm>
            <a:off x="6556248" y="310896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2" name="Text 10"/>
          <p:cNvSpPr/>
          <p:nvPr/>
        </p:nvSpPr>
        <p:spPr>
          <a:xfrm>
            <a:off x="7242048" y="2889504"/>
            <a:ext cx="4434840" cy="45720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A named stop condition</a:t>
            </a:r>
            <a:endParaRPr lang="en-US" sz="1550" dirty="0"/>
          </a:p>
        </p:txBody>
      </p:sp>
      <p:sp>
        <p:nvSpPr>
          <p:cNvPr id="13" name="Text 11"/>
          <p:cNvSpPr/>
          <p:nvPr/>
        </p:nvSpPr>
        <p:spPr>
          <a:xfrm>
            <a:off x="7242048" y="3310128"/>
            <a:ext cx="4434840" cy="594360"/>
          </a:xfrm>
          <a:prstGeom prst="rect">
            <a:avLst/>
          </a:prstGeom>
          <a:noFill/>
          <a:ln/>
        </p:spPr>
        <p:txBody>
          <a:bodyPr wrap="square" lIns="0" tIns="0" rIns="0" bIns="0" rtlCol="0" anchor="ctr"/>
          <a:lstStyle/>
          <a:p>
            <a:pPr indent="0" marL="0">
              <a:buNone/>
            </a:pPr>
            <a:r>
              <a:rPr lang="en-US" sz="1250" dirty="0">
                <a:solidFill>
                  <a:srgbClr val="AEBBD4"/>
                </a:solidFill>
                <a:latin typeface="Calibri" pitchFamily="34" charset="0"/>
                <a:ea typeface="Calibri" pitchFamily="34" charset="-122"/>
                <a:cs typeface="Calibri" pitchFamily="34" charset="-120"/>
              </a:rPr>
              <a:t>Write the exact sentence that ends the loop. "No stop condition" = redesign.</a:t>
            </a:r>
            <a:endParaRPr lang="en-US" sz="1250" dirty="0"/>
          </a:p>
        </p:txBody>
      </p:sp>
      <p:sp>
        <p:nvSpPr>
          <p:cNvPr id="14" name="Shape 12"/>
          <p:cNvSpPr/>
          <p:nvPr/>
        </p:nvSpPr>
        <p:spPr>
          <a:xfrm>
            <a:off x="658368" y="4160520"/>
            <a:ext cx="5440680" cy="1234440"/>
          </a:xfrm>
          <a:prstGeom prst="roundRect">
            <a:avLst>
              <a:gd name="adj" fmla="val 4444"/>
            </a:avLst>
          </a:prstGeom>
          <a:solidFill>
            <a:srgbClr val="243657"/>
          </a:solidFill>
          <a:ln w="12700">
            <a:solidFill>
              <a:srgbClr val="3A4E74"/>
            </a:solidFill>
            <a:prstDash val="solid"/>
          </a:ln>
        </p:spPr>
      </p:sp>
      <p:sp>
        <p:nvSpPr>
          <p:cNvPr id="15" name="Shape 13"/>
          <p:cNvSpPr/>
          <p:nvPr/>
        </p:nvSpPr>
        <p:spPr>
          <a:xfrm>
            <a:off x="886968" y="4526280"/>
            <a:ext cx="502920" cy="502920"/>
          </a:xfrm>
          <a:prstGeom prst="ellipse">
            <a:avLst/>
          </a:prstGeom>
          <a:solidFill>
            <a:srgbClr val="E0A83B"/>
          </a:solidFill>
          <a:ln/>
        </p:spPr>
      </p:sp>
      <p:sp>
        <p:nvSpPr>
          <p:cNvPr id="16" name="Text 14"/>
          <p:cNvSpPr/>
          <p:nvPr/>
        </p:nvSpPr>
        <p:spPr>
          <a:xfrm>
            <a:off x="886968" y="452628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7" name="Text 15"/>
          <p:cNvSpPr/>
          <p:nvPr/>
        </p:nvSpPr>
        <p:spPr>
          <a:xfrm>
            <a:off x="1572768" y="4306824"/>
            <a:ext cx="4434840" cy="45720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At least one human gate</a:t>
            </a:r>
            <a:endParaRPr lang="en-US" sz="1550" dirty="0"/>
          </a:p>
        </p:txBody>
      </p:sp>
      <p:sp>
        <p:nvSpPr>
          <p:cNvPr id="18" name="Text 16"/>
          <p:cNvSpPr/>
          <p:nvPr/>
        </p:nvSpPr>
        <p:spPr>
          <a:xfrm>
            <a:off x="1572768" y="4727448"/>
            <a:ext cx="4434840" cy="594360"/>
          </a:xfrm>
          <a:prstGeom prst="rect">
            <a:avLst/>
          </a:prstGeom>
          <a:noFill/>
          <a:ln/>
        </p:spPr>
        <p:txBody>
          <a:bodyPr wrap="square" lIns="0" tIns="0" rIns="0" bIns="0" rtlCol="0" anchor="ctr"/>
          <a:lstStyle/>
          <a:p>
            <a:pPr indent="0" marL="0">
              <a:buNone/>
            </a:pPr>
            <a:r>
              <a:rPr lang="en-US" sz="1250" dirty="0">
                <a:solidFill>
                  <a:srgbClr val="AEBBD4"/>
                </a:solidFill>
                <a:latin typeface="Calibri" pitchFamily="34" charset="0"/>
                <a:ea typeface="Calibri" pitchFamily="34" charset="-122"/>
                <a:cs typeface="Calibri" pitchFamily="34" charset="-120"/>
              </a:rPr>
              <a:t>Before any irreversible action (send, pay, delete, book), a human approves.</a:t>
            </a:r>
            <a:endParaRPr lang="en-US" sz="1250" dirty="0"/>
          </a:p>
        </p:txBody>
      </p:sp>
      <p:sp>
        <p:nvSpPr>
          <p:cNvPr id="19" name="Shape 17"/>
          <p:cNvSpPr/>
          <p:nvPr/>
        </p:nvSpPr>
        <p:spPr>
          <a:xfrm>
            <a:off x="6327648" y="4160520"/>
            <a:ext cx="5440680" cy="1234440"/>
          </a:xfrm>
          <a:prstGeom prst="roundRect">
            <a:avLst>
              <a:gd name="adj" fmla="val 4444"/>
            </a:avLst>
          </a:prstGeom>
          <a:solidFill>
            <a:srgbClr val="243657"/>
          </a:solidFill>
          <a:ln w="12700">
            <a:solidFill>
              <a:srgbClr val="3A4E74"/>
            </a:solidFill>
            <a:prstDash val="solid"/>
          </a:ln>
        </p:spPr>
      </p:sp>
      <p:sp>
        <p:nvSpPr>
          <p:cNvPr id="20" name="Shape 18"/>
          <p:cNvSpPr/>
          <p:nvPr/>
        </p:nvSpPr>
        <p:spPr>
          <a:xfrm>
            <a:off x="6556248" y="4526280"/>
            <a:ext cx="502920" cy="502920"/>
          </a:xfrm>
          <a:prstGeom prst="ellipse">
            <a:avLst/>
          </a:prstGeom>
          <a:solidFill>
            <a:srgbClr val="E0A83B"/>
          </a:solidFill>
          <a:ln/>
        </p:spPr>
      </p:sp>
      <p:sp>
        <p:nvSpPr>
          <p:cNvPr id="21" name="Text 19"/>
          <p:cNvSpPr/>
          <p:nvPr/>
        </p:nvSpPr>
        <p:spPr>
          <a:xfrm>
            <a:off x="6556248" y="452628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2" name="Text 20"/>
          <p:cNvSpPr/>
          <p:nvPr/>
        </p:nvSpPr>
        <p:spPr>
          <a:xfrm>
            <a:off x="7242048" y="4306824"/>
            <a:ext cx="4434840" cy="457200"/>
          </a:xfrm>
          <a:prstGeom prst="rect">
            <a:avLst/>
          </a:prstGeom>
          <a:noFill/>
          <a:ln/>
        </p:spPr>
        <p:txBody>
          <a:bodyPr wrap="square" lIns="0" tIns="0" rIns="0" bIns="0"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A one-line justification</a:t>
            </a:r>
            <a:endParaRPr lang="en-US" sz="1550" dirty="0"/>
          </a:p>
        </p:txBody>
      </p:sp>
      <p:sp>
        <p:nvSpPr>
          <p:cNvPr id="23" name="Text 21"/>
          <p:cNvSpPr/>
          <p:nvPr/>
        </p:nvSpPr>
        <p:spPr>
          <a:xfrm>
            <a:off x="7242048" y="4727448"/>
            <a:ext cx="4434840" cy="594360"/>
          </a:xfrm>
          <a:prstGeom prst="rect">
            <a:avLst/>
          </a:prstGeom>
          <a:noFill/>
          <a:ln/>
        </p:spPr>
        <p:txBody>
          <a:bodyPr wrap="square" lIns="0" tIns="0" rIns="0" bIns="0" rtlCol="0" anchor="ctr"/>
          <a:lstStyle/>
          <a:p>
            <a:pPr indent="0" marL="0">
              <a:buNone/>
            </a:pPr>
            <a:r>
              <a:rPr lang="en-US" sz="1250" dirty="0">
                <a:solidFill>
                  <a:srgbClr val="AEBBD4"/>
                </a:solidFill>
                <a:latin typeface="Calibri" pitchFamily="34" charset="0"/>
                <a:ea typeface="Calibri" pitchFamily="34" charset="-122"/>
                <a:cs typeface="Calibri" pitchFamily="34" charset="-120"/>
              </a:rPr>
              <a:t>"Why an agent, not a workflow or a single call?" — if you can't answer, don't build one.</a:t>
            </a:r>
            <a:endParaRPr lang="en-US" sz="1250" dirty="0"/>
          </a:p>
        </p:txBody>
      </p:sp>
      <p:sp>
        <p:nvSpPr>
          <p:cNvPr id="24" name="Text 22"/>
          <p:cNvSpPr/>
          <p:nvPr/>
        </p:nvSpPr>
        <p:spPr>
          <a:xfrm>
            <a:off x="658368" y="5806440"/>
            <a:ext cx="10881360" cy="365760"/>
          </a:xfrm>
          <a:prstGeom prst="rect">
            <a:avLst/>
          </a:prstGeom>
          <a:noFill/>
          <a:ln/>
        </p:spPr>
        <p:txBody>
          <a:bodyPr wrap="square" lIns="0" tIns="0" rIns="0" bIns="0" rtlCol="0" anchor="ctr"/>
          <a:lstStyle/>
          <a:p>
            <a:pPr indent="0" marL="0">
              <a:buNone/>
            </a:pPr>
            <a:r>
              <a:rPr lang="en-US" sz="1400" i="1" dirty="0">
                <a:solidFill>
                  <a:srgbClr val="E0A83B"/>
                </a:solidFill>
                <a:latin typeface="Calibri" pitchFamily="34" charset="0"/>
                <a:ea typeface="Calibri" pitchFamily="34" charset="-122"/>
                <a:cs typeface="Calibri" pitchFamily="34" charset="-120"/>
              </a:rPr>
              <a:t>Start a one-page "agent spec" now — you'll refine it every week.</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THE 2026 SPLIT · PART 2</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...but reliability is not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10</a:t>
            </a:r>
            <a:endParaRPr lang="en-US" sz="900" dirty="0"/>
          </a:p>
        </p:txBody>
      </p:sp>
      <p:sp>
        <p:nvSpPr>
          <p:cNvPr id="6" name="Shape 4"/>
          <p:cNvSpPr/>
          <p:nvPr/>
        </p:nvSpPr>
        <p:spPr>
          <a:xfrm>
            <a:off x="502920" y="1417320"/>
            <a:ext cx="5394960" cy="4389120"/>
          </a:xfrm>
          <a:prstGeom prst="roundRect">
            <a:avLst>
              <a:gd name="adj" fmla="val 1250"/>
            </a:avLst>
          </a:prstGeom>
          <a:solidFill>
            <a:srgbClr val="E7ECF5"/>
          </a:solidFill>
          <a:ln/>
        </p:spPr>
      </p:sp>
      <p:sp>
        <p:nvSpPr>
          <p:cNvPr id="7" name="Text 5"/>
          <p:cNvSpPr/>
          <p:nvPr/>
        </p:nvSpPr>
        <p:spPr>
          <a:xfrm>
            <a:off x="640080" y="2011680"/>
            <a:ext cx="5120640" cy="1371600"/>
          </a:xfrm>
          <a:prstGeom prst="rect">
            <a:avLst/>
          </a:prstGeom>
          <a:noFill/>
          <a:ln/>
        </p:spPr>
        <p:txBody>
          <a:bodyPr wrap="square" lIns="0" tIns="0" rIns="0" bIns="0" rtlCol="0" anchor="ctr"/>
          <a:lstStyle/>
          <a:p>
            <a:pPr algn="ctr" indent="0" marL="0">
              <a:buNone/>
            </a:pPr>
            <a:r>
              <a:rPr lang="en-US" sz="8800" b="1" dirty="0">
                <a:solidFill>
                  <a:srgbClr val="B4483C"/>
                </a:solidFill>
                <a:latin typeface="Cambria" pitchFamily="34" charset="0"/>
                <a:ea typeface="Cambria" pitchFamily="34" charset="-122"/>
                <a:cs typeface="Cambria" pitchFamily="34" charset="-120"/>
              </a:rPr>
              <a:t>~20%</a:t>
            </a:r>
            <a:endParaRPr lang="en-US" sz="8800" dirty="0"/>
          </a:p>
        </p:txBody>
      </p:sp>
      <p:sp>
        <p:nvSpPr>
          <p:cNvPr id="8" name="Text 6"/>
          <p:cNvSpPr/>
          <p:nvPr/>
        </p:nvSpPr>
        <p:spPr>
          <a:xfrm>
            <a:off x="914400" y="3383280"/>
            <a:ext cx="4572000" cy="731520"/>
          </a:xfrm>
          <a:prstGeom prst="rect">
            <a:avLst/>
          </a:prstGeom>
          <a:noFill/>
          <a:ln/>
        </p:spPr>
        <p:txBody>
          <a:bodyPr wrap="square" lIns="0" tIns="0" rIns="0" bIns="0" rtlCol="0" anchor="ctr"/>
          <a:lstStyle/>
          <a:p>
            <a:pPr algn="ctr" indent="0" marL="0">
              <a:buNone/>
            </a:pPr>
            <a:r>
              <a:rPr lang="en-US" sz="1600" dirty="0">
                <a:solidFill>
                  <a:srgbClr val="1B2A4A"/>
                </a:solidFill>
                <a:latin typeface="Calibri" pitchFamily="34" charset="0"/>
                <a:ea typeface="Calibri" pitchFamily="34" charset="-122"/>
                <a:cs typeface="Calibri" pitchFamily="34" charset="-120"/>
              </a:rPr>
              <a:t>agent success on long computer-use tasks</a:t>
            </a:r>
            <a:endParaRPr lang="en-US" sz="1600" dirty="0"/>
          </a:p>
        </p:txBody>
      </p:sp>
      <p:sp>
        <p:nvSpPr>
          <p:cNvPr id="9" name="Text 7"/>
          <p:cNvSpPr/>
          <p:nvPr/>
        </p:nvSpPr>
        <p:spPr>
          <a:xfrm>
            <a:off x="914400" y="4297680"/>
            <a:ext cx="4572000" cy="457200"/>
          </a:xfrm>
          <a:prstGeom prst="rect">
            <a:avLst/>
          </a:prstGeom>
          <a:noFill/>
          <a:ln/>
        </p:spPr>
        <p:txBody>
          <a:bodyPr wrap="square" lIns="0" tIns="0" rIns="0" bIns="0" rtlCol="0" anchor="ctr"/>
          <a:lstStyle/>
          <a:p>
            <a:pPr algn="ctr" indent="0" marL="0">
              <a:buNone/>
            </a:pPr>
            <a:r>
              <a:rPr lang="en-US" sz="1400" i="1" dirty="0">
                <a:solidFill>
                  <a:srgbClr val="6B7280"/>
                </a:solidFill>
                <a:latin typeface="Calibri" pitchFamily="34" charset="0"/>
                <a:ea typeface="Calibri" pitchFamily="34" charset="-122"/>
                <a:cs typeface="Calibri" pitchFamily="34" charset="-120"/>
              </a:rPr>
              <a:t>humans on the same tasks: ~72%</a:t>
            </a:r>
            <a:endParaRPr lang="en-US" sz="1400" dirty="0"/>
          </a:p>
        </p:txBody>
      </p:sp>
      <p:sp>
        <p:nvSpPr>
          <p:cNvPr id="10" name="Shape 8"/>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Text 9"/>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What OSWorld tests</a:t>
            </a:r>
            <a:endParaRPr lang="en-US" sz="1600" dirty="0"/>
          </a:p>
        </p:txBody>
      </p:sp>
      <p:sp>
        <p:nvSpPr>
          <p:cNvPr id="12" name="Text 10"/>
          <p:cNvSpPr/>
          <p:nvPr/>
        </p:nvSpPr>
        <p:spPr>
          <a:xfrm>
            <a:off x="6400800" y="2057400"/>
            <a:ext cx="5074920" cy="3657600"/>
          </a:xfrm>
          <a:prstGeom prst="rect">
            <a:avLst/>
          </a:prstGeom>
          <a:noFill/>
          <a:ln/>
        </p:spPr>
        <p:txBody>
          <a:bodyPr wrap="square" lIns="0" tIns="0" rIns="0" bIns="0" rtlCol="0" anchor="ctr"/>
          <a:lstStyle/>
          <a:p>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Real desktop tasks — open apps, edit files, click through multi-step workflows — scored by whether the goal was actually achieved.</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The pattern:  </a:t>
            </a:r>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the more steps a task needs, the more the success rate falls. Small errors compound across a long chain.</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The lesson:  </a:t>
            </a:r>
            <a:pPr indent="0" marL="0">
              <a:lnSpc>
                <a:spcPct val="105000"/>
              </a:lnSpc>
              <a:buNone/>
            </a:pPr>
            <a:r>
              <a:rPr lang="en-US" sz="1400" dirty="0">
                <a:solidFill>
                  <a:srgbClr val="33415C"/>
                </a:solidFill>
                <a:latin typeface="Calibri" pitchFamily="34" charset="0"/>
                <a:ea typeface="Calibri" pitchFamily="34" charset="-122"/>
                <a:cs typeface="Calibri" pitchFamily="34" charset="-120"/>
              </a:rPr>
              <a:t>a slick demo is not a shipped product. Most of this course is about closing the gap between the two.</a:t>
            </a:r>
            <a:endParaRPr lang="en-US" sz="1400" dirty="0"/>
          </a:p>
        </p:txBody>
      </p:sp>
      <p:sp>
        <p:nvSpPr>
          <p:cNvPr id="13" name="Text 11"/>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Approximate. Source: OSWorld computer-use benchmark, 2024 (figures move as models update; verify before class).</a:t>
            </a:r>
            <a:endParaRPr lang="en-US" sz="1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KEY TAKEAWAYS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Five things to remember</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59</a:t>
            </a:r>
            <a:endParaRPr lang="en-US" sz="900" dirty="0"/>
          </a:p>
        </p:txBody>
      </p:sp>
      <p:sp>
        <p:nvSpPr>
          <p:cNvPr id="6" name="Shape 4"/>
          <p:cNvSpPr/>
          <p:nvPr/>
        </p:nvSpPr>
        <p:spPr>
          <a:xfrm>
            <a:off x="502920" y="1463040"/>
            <a:ext cx="11183112" cy="731520"/>
          </a:xfrm>
          <a:prstGeom prst="roundRect">
            <a:avLst>
              <a:gd name="adj" fmla="val 8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31520" y="1627632"/>
            <a:ext cx="420624" cy="420624"/>
          </a:xfrm>
          <a:prstGeom prst="ellipse">
            <a:avLst/>
          </a:prstGeom>
          <a:solidFill>
            <a:srgbClr val="3C8DAD"/>
          </a:solidFill>
          <a:ln/>
        </p:spPr>
      </p:sp>
      <p:sp>
        <p:nvSpPr>
          <p:cNvPr id="8" name="Text 6"/>
          <p:cNvSpPr/>
          <p:nvPr/>
        </p:nvSpPr>
        <p:spPr>
          <a:xfrm>
            <a:off x="731520" y="162763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325880" y="1463040"/>
            <a:ext cx="10195560" cy="7315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Control flow defines an agent — if the LLM owns its next step, it's an agent; otherwise it's a workflow.</a:t>
            </a:r>
            <a:endParaRPr lang="en-US" sz="1400" dirty="0"/>
          </a:p>
        </p:txBody>
      </p:sp>
      <p:sp>
        <p:nvSpPr>
          <p:cNvPr id="10" name="Shape 8"/>
          <p:cNvSpPr/>
          <p:nvPr/>
        </p:nvSpPr>
        <p:spPr>
          <a:xfrm>
            <a:off x="502920" y="2322576"/>
            <a:ext cx="11183112" cy="731520"/>
          </a:xfrm>
          <a:prstGeom prst="roundRect">
            <a:avLst>
              <a:gd name="adj" fmla="val 8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731520" y="2487168"/>
            <a:ext cx="420624" cy="420624"/>
          </a:xfrm>
          <a:prstGeom prst="ellipse">
            <a:avLst/>
          </a:prstGeom>
          <a:solidFill>
            <a:srgbClr val="2A4D8F"/>
          </a:solidFill>
          <a:ln/>
        </p:spPr>
      </p:sp>
      <p:sp>
        <p:nvSpPr>
          <p:cNvPr id="12" name="Text 10"/>
          <p:cNvSpPr/>
          <p:nvPr/>
        </p:nvSpPr>
        <p:spPr>
          <a:xfrm>
            <a:off x="731520" y="2487168"/>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1325880" y="2322576"/>
            <a:ext cx="10195560" cy="7315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An agent has four parts — model + tools + loop + memory. Everything else is elaboration.</a:t>
            </a:r>
            <a:endParaRPr lang="en-US" sz="1400" dirty="0"/>
          </a:p>
        </p:txBody>
      </p:sp>
      <p:sp>
        <p:nvSpPr>
          <p:cNvPr id="14" name="Shape 12"/>
          <p:cNvSpPr/>
          <p:nvPr/>
        </p:nvSpPr>
        <p:spPr>
          <a:xfrm>
            <a:off x="502920" y="3182112"/>
            <a:ext cx="11183112" cy="731520"/>
          </a:xfrm>
          <a:prstGeom prst="roundRect">
            <a:avLst>
              <a:gd name="adj" fmla="val 8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731520" y="3346704"/>
            <a:ext cx="420624" cy="420624"/>
          </a:xfrm>
          <a:prstGeom prst="ellipse">
            <a:avLst/>
          </a:prstGeom>
          <a:solidFill>
            <a:srgbClr val="3C8DAD"/>
          </a:solidFill>
          <a:ln/>
        </p:spPr>
      </p:sp>
      <p:sp>
        <p:nvSpPr>
          <p:cNvPr id="16" name="Text 14"/>
          <p:cNvSpPr/>
          <p:nvPr/>
        </p:nvSpPr>
        <p:spPr>
          <a:xfrm>
            <a:off x="731520" y="3346704"/>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325880" y="3182112"/>
            <a:ext cx="10195560" cy="7315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Autonomy is a dial — pick the lowest setting that solves the problem; more autonomy costs oversight.</a:t>
            </a:r>
            <a:endParaRPr lang="en-US" sz="1400" dirty="0"/>
          </a:p>
        </p:txBody>
      </p:sp>
      <p:sp>
        <p:nvSpPr>
          <p:cNvPr id="18" name="Shape 16"/>
          <p:cNvSpPr/>
          <p:nvPr/>
        </p:nvSpPr>
        <p:spPr>
          <a:xfrm>
            <a:off x="502920" y="4041648"/>
            <a:ext cx="11183112" cy="731520"/>
          </a:xfrm>
          <a:prstGeom prst="roundRect">
            <a:avLst>
              <a:gd name="adj" fmla="val 8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731520" y="4206240"/>
            <a:ext cx="420624" cy="420624"/>
          </a:xfrm>
          <a:prstGeom prst="ellipse">
            <a:avLst/>
          </a:prstGeom>
          <a:solidFill>
            <a:srgbClr val="2A4D8F"/>
          </a:solidFill>
          <a:ln/>
        </p:spPr>
      </p:sp>
      <p:sp>
        <p:nvSpPr>
          <p:cNvPr id="20" name="Text 18"/>
          <p:cNvSpPr/>
          <p:nvPr/>
        </p:nvSpPr>
        <p:spPr>
          <a:xfrm>
            <a:off x="731520" y="42062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325880" y="4041648"/>
            <a:ext cx="10195560" cy="7315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Capability up, reliability lagging — build in that gap: stop conditions, human gates, evaluation.</a:t>
            </a:r>
            <a:endParaRPr lang="en-US" sz="1400" dirty="0"/>
          </a:p>
        </p:txBody>
      </p:sp>
      <p:sp>
        <p:nvSpPr>
          <p:cNvPr id="22" name="Shape 20"/>
          <p:cNvSpPr/>
          <p:nvPr/>
        </p:nvSpPr>
        <p:spPr>
          <a:xfrm>
            <a:off x="502920" y="4901184"/>
            <a:ext cx="11183112" cy="731520"/>
          </a:xfrm>
          <a:prstGeom prst="roundRect">
            <a:avLst>
              <a:gd name="adj" fmla="val 8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731520" y="5065776"/>
            <a:ext cx="420624" cy="420624"/>
          </a:xfrm>
          <a:prstGeom prst="ellipse">
            <a:avLst/>
          </a:prstGeom>
          <a:solidFill>
            <a:srgbClr val="3C8DAD"/>
          </a:solidFill>
          <a:ln/>
        </p:spPr>
      </p:sp>
      <p:sp>
        <p:nvSpPr>
          <p:cNvPr id="24" name="Text 22"/>
          <p:cNvSpPr/>
          <p:nvPr/>
        </p:nvSpPr>
        <p:spPr>
          <a:xfrm>
            <a:off x="731520" y="5065776"/>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5" name="Text 23"/>
          <p:cNvSpPr/>
          <p:nvPr/>
        </p:nvSpPr>
        <p:spPr>
          <a:xfrm>
            <a:off x="1325880" y="4901184"/>
            <a:ext cx="10195560" cy="731520"/>
          </a:xfrm>
          <a:prstGeom prst="rect">
            <a:avLst/>
          </a:prstGeom>
          <a:noFill/>
          <a:ln/>
        </p:spPr>
        <p:txBody>
          <a:bodyPr wrap="square" lIns="0" tIns="0" rIns="0" bIns="0" rtlCol="0" anchor="ctr"/>
          <a:lstStyle/>
          <a:p>
            <a:pPr indent="0" marL="0">
              <a:buNone/>
            </a:pPr>
            <a:r>
              <a:rPr lang="en-US" sz="1400" dirty="0">
                <a:solidFill>
                  <a:srgbClr val="33415C"/>
                </a:solidFill>
                <a:latin typeface="Calibri" pitchFamily="34" charset="0"/>
                <a:ea typeface="Calibri" pitchFamily="34" charset="-122"/>
                <a:cs typeface="Calibri" pitchFamily="34" charset="-120"/>
              </a:rPr>
              <a:t>Tools churn, concepts don't — frameworks and vendors change; the loop, the standards, and the trade-offs won't.</a:t>
            </a:r>
            <a:endParaRPr lang="en-US" sz="1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INTERVIEW CHECK</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Can you answer these? (job-interview level)</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60</a:t>
            </a:r>
            <a:endParaRPr lang="en-US" sz="900" dirty="0"/>
          </a:p>
        </p:txBody>
      </p:sp>
      <p:sp>
        <p:nvSpPr>
          <p:cNvPr id="6" name="Shape 4"/>
          <p:cNvSpPr/>
          <p:nvPr/>
        </p:nvSpPr>
        <p:spPr>
          <a:xfrm>
            <a:off x="502920" y="1417320"/>
            <a:ext cx="11183112" cy="749808"/>
          </a:xfrm>
          <a:prstGeom prst="roundRect">
            <a:avLst>
              <a:gd name="adj" fmla="val 853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31520" y="1591056"/>
            <a:ext cx="420624" cy="420624"/>
          </a:xfrm>
          <a:prstGeom prst="ellipse">
            <a:avLst/>
          </a:prstGeom>
          <a:solidFill>
            <a:srgbClr val="1B2A4A"/>
          </a:solidFill>
          <a:ln/>
        </p:spPr>
      </p:sp>
      <p:sp>
        <p:nvSpPr>
          <p:cNvPr id="8" name="Text 6"/>
          <p:cNvSpPr/>
          <p:nvPr/>
        </p:nvSpPr>
        <p:spPr>
          <a:xfrm>
            <a:off x="731520" y="1591056"/>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Q1</a:t>
            </a:r>
            <a:endParaRPr lang="en-US" sz="1200" dirty="0"/>
          </a:p>
        </p:txBody>
      </p:sp>
      <p:sp>
        <p:nvSpPr>
          <p:cNvPr id="9" name="Text 7"/>
          <p:cNvSpPr/>
          <p:nvPr/>
        </p:nvSpPr>
        <p:spPr>
          <a:xfrm>
            <a:off x="1371600" y="1417320"/>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In your own words, what's the difference between an AI agent and a workflow — and how would you decide which to build for a given task?</a:t>
            </a:r>
            <a:endParaRPr lang="en-US" sz="1350" dirty="0"/>
          </a:p>
        </p:txBody>
      </p:sp>
      <p:sp>
        <p:nvSpPr>
          <p:cNvPr id="10" name="Shape 8"/>
          <p:cNvSpPr/>
          <p:nvPr/>
        </p:nvSpPr>
        <p:spPr>
          <a:xfrm>
            <a:off x="502920" y="2276856"/>
            <a:ext cx="11183112" cy="749808"/>
          </a:xfrm>
          <a:prstGeom prst="roundRect">
            <a:avLst>
              <a:gd name="adj" fmla="val 853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731520" y="2450592"/>
            <a:ext cx="420624" cy="420624"/>
          </a:xfrm>
          <a:prstGeom prst="ellipse">
            <a:avLst/>
          </a:prstGeom>
          <a:solidFill>
            <a:srgbClr val="1B2A4A"/>
          </a:solidFill>
          <a:ln/>
        </p:spPr>
      </p:sp>
      <p:sp>
        <p:nvSpPr>
          <p:cNvPr id="12" name="Text 10"/>
          <p:cNvSpPr/>
          <p:nvPr/>
        </p:nvSpPr>
        <p:spPr>
          <a:xfrm>
            <a:off x="731520" y="2450592"/>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Q2</a:t>
            </a:r>
            <a:endParaRPr lang="en-US" sz="1200" dirty="0"/>
          </a:p>
        </p:txBody>
      </p:sp>
      <p:sp>
        <p:nvSpPr>
          <p:cNvPr id="13" name="Text 11"/>
          <p:cNvSpPr/>
          <p:nvPr/>
        </p:nvSpPr>
        <p:spPr>
          <a:xfrm>
            <a:off x="1371600" y="2276856"/>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Walk me through the agent loop. What is a "stop condition," and why does every deployable agent need one?</a:t>
            </a:r>
            <a:endParaRPr lang="en-US" sz="1350" dirty="0"/>
          </a:p>
        </p:txBody>
      </p:sp>
      <p:sp>
        <p:nvSpPr>
          <p:cNvPr id="14" name="Shape 12"/>
          <p:cNvSpPr/>
          <p:nvPr/>
        </p:nvSpPr>
        <p:spPr>
          <a:xfrm>
            <a:off x="502920" y="3136392"/>
            <a:ext cx="11183112" cy="749808"/>
          </a:xfrm>
          <a:prstGeom prst="roundRect">
            <a:avLst>
              <a:gd name="adj" fmla="val 853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731520" y="3310128"/>
            <a:ext cx="420624" cy="420624"/>
          </a:xfrm>
          <a:prstGeom prst="ellipse">
            <a:avLst/>
          </a:prstGeom>
          <a:solidFill>
            <a:srgbClr val="1B2A4A"/>
          </a:solidFill>
          <a:ln/>
        </p:spPr>
      </p:sp>
      <p:sp>
        <p:nvSpPr>
          <p:cNvPr id="16" name="Text 14"/>
          <p:cNvSpPr/>
          <p:nvPr/>
        </p:nvSpPr>
        <p:spPr>
          <a:xfrm>
            <a:off x="731520" y="3310128"/>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Q3</a:t>
            </a:r>
            <a:endParaRPr lang="en-US" sz="1200" dirty="0"/>
          </a:p>
        </p:txBody>
      </p:sp>
      <p:sp>
        <p:nvSpPr>
          <p:cNvPr id="17" name="Text 15"/>
          <p:cNvSpPr/>
          <p:nvPr/>
        </p:nvSpPr>
        <p:spPr>
          <a:xfrm>
            <a:off x="1371600" y="3136392"/>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Give me an example of a task where building an agent would be the WRONG choice. What would you build instead?</a:t>
            </a:r>
            <a:endParaRPr lang="en-US" sz="1350" dirty="0"/>
          </a:p>
        </p:txBody>
      </p:sp>
      <p:sp>
        <p:nvSpPr>
          <p:cNvPr id="18" name="Shape 16"/>
          <p:cNvSpPr/>
          <p:nvPr/>
        </p:nvSpPr>
        <p:spPr>
          <a:xfrm>
            <a:off x="502920" y="3995928"/>
            <a:ext cx="11183112" cy="749808"/>
          </a:xfrm>
          <a:prstGeom prst="roundRect">
            <a:avLst>
              <a:gd name="adj" fmla="val 853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731520" y="4169664"/>
            <a:ext cx="420624" cy="420624"/>
          </a:xfrm>
          <a:prstGeom prst="ellipse">
            <a:avLst/>
          </a:prstGeom>
          <a:solidFill>
            <a:srgbClr val="1B2A4A"/>
          </a:solidFill>
          <a:ln/>
        </p:spPr>
      </p:sp>
      <p:sp>
        <p:nvSpPr>
          <p:cNvPr id="20" name="Text 18"/>
          <p:cNvSpPr/>
          <p:nvPr/>
        </p:nvSpPr>
        <p:spPr>
          <a:xfrm>
            <a:off x="731520" y="4169664"/>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Q4</a:t>
            </a:r>
            <a:endParaRPr lang="en-US" sz="1200" dirty="0"/>
          </a:p>
        </p:txBody>
      </p:sp>
      <p:sp>
        <p:nvSpPr>
          <p:cNvPr id="21" name="Text 19"/>
          <p:cNvSpPr/>
          <p:nvPr/>
        </p:nvSpPr>
        <p:spPr>
          <a:xfrm>
            <a:off x="1371600" y="3995928"/>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Name the main pieces of a 2026 enterprise agent stack. Where do MCP and A2A fit, and why do standards matter?</a:t>
            </a:r>
            <a:endParaRPr lang="en-US" sz="1350" dirty="0"/>
          </a:p>
        </p:txBody>
      </p:sp>
      <p:sp>
        <p:nvSpPr>
          <p:cNvPr id="22" name="Shape 20"/>
          <p:cNvSpPr/>
          <p:nvPr/>
        </p:nvSpPr>
        <p:spPr>
          <a:xfrm>
            <a:off x="502920" y="4855464"/>
            <a:ext cx="11183112" cy="749808"/>
          </a:xfrm>
          <a:prstGeom prst="roundRect">
            <a:avLst>
              <a:gd name="adj" fmla="val 853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731520" y="5029200"/>
            <a:ext cx="420624" cy="420624"/>
          </a:xfrm>
          <a:prstGeom prst="ellipse">
            <a:avLst/>
          </a:prstGeom>
          <a:solidFill>
            <a:srgbClr val="1B2A4A"/>
          </a:solidFill>
          <a:ln/>
        </p:spPr>
      </p:sp>
      <p:sp>
        <p:nvSpPr>
          <p:cNvPr id="24" name="Text 22"/>
          <p:cNvSpPr/>
          <p:nvPr/>
        </p:nvSpPr>
        <p:spPr>
          <a:xfrm>
            <a:off x="731520" y="5029200"/>
            <a:ext cx="420624" cy="42062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Q5</a:t>
            </a:r>
            <a:endParaRPr lang="en-US" sz="1200" dirty="0"/>
          </a:p>
        </p:txBody>
      </p:sp>
      <p:sp>
        <p:nvSpPr>
          <p:cNvPr id="25" name="Text 23"/>
          <p:cNvSpPr/>
          <p:nvPr/>
        </p:nvSpPr>
        <p:spPr>
          <a:xfrm>
            <a:off x="1371600" y="4855464"/>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Pick a real enterprise use case (support triage, contract review, IT ops). Where would you place a human-in-the-loop gate, and why there?</a:t>
            </a:r>
            <a:endParaRPr lang="en-US" sz="1350" dirty="0"/>
          </a:p>
        </p:txBody>
      </p:sp>
      <p:sp>
        <p:nvSpPr>
          <p:cNvPr id="26" name="Text 2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Original questions written for this course, informed by common agentic-AI interview themes. Try them before you read the next slide.</a:t>
            </a:r>
            <a:endParaRPr lang="en-US" sz="1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INTERVIEW CHECK</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What a strong answer covers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61</a:t>
            </a:r>
            <a:endParaRPr lang="en-US" sz="900" dirty="0"/>
          </a:p>
        </p:txBody>
      </p:sp>
      <p:sp>
        <p:nvSpPr>
          <p:cNvPr id="6" name="Shape 4"/>
          <p:cNvSpPr/>
          <p:nvPr/>
        </p:nvSpPr>
        <p:spPr>
          <a:xfrm>
            <a:off x="502920" y="1417320"/>
            <a:ext cx="11183112" cy="749808"/>
          </a:xfrm>
          <a:prstGeom prst="roundRect">
            <a:avLst>
              <a:gd name="adj" fmla="val 8537"/>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31520" y="1591056"/>
            <a:ext cx="420624" cy="420624"/>
          </a:xfrm>
          <a:prstGeom prst="ellipse">
            <a:avLst/>
          </a:prstGeom>
          <a:solidFill>
            <a:srgbClr val="E0A83B"/>
          </a:solidFill>
          <a:ln/>
        </p:spPr>
      </p:sp>
      <p:sp>
        <p:nvSpPr>
          <p:cNvPr id="8" name="Text 6"/>
          <p:cNvSpPr/>
          <p:nvPr/>
        </p:nvSpPr>
        <p:spPr>
          <a:xfrm>
            <a:off x="731520" y="1591056"/>
            <a:ext cx="420624"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Q1</a:t>
            </a:r>
            <a:endParaRPr lang="en-US" sz="1300" dirty="0"/>
          </a:p>
        </p:txBody>
      </p:sp>
      <p:sp>
        <p:nvSpPr>
          <p:cNvPr id="9" name="Text 7"/>
          <p:cNvSpPr/>
          <p:nvPr/>
        </p:nvSpPr>
        <p:spPr>
          <a:xfrm>
            <a:off x="1371600" y="1417320"/>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Names control-flow ownership as the line; trades predictability/cost (workflow) vs. flexibility (agent); cites "start simple."</a:t>
            </a:r>
            <a:endParaRPr lang="en-US" sz="1350" dirty="0"/>
          </a:p>
        </p:txBody>
      </p:sp>
      <p:sp>
        <p:nvSpPr>
          <p:cNvPr id="10" name="Shape 8"/>
          <p:cNvSpPr/>
          <p:nvPr/>
        </p:nvSpPr>
        <p:spPr>
          <a:xfrm>
            <a:off x="502920" y="2276856"/>
            <a:ext cx="11183112" cy="749808"/>
          </a:xfrm>
          <a:prstGeom prst="roundRect">
            <a:avLst>
              <a:gd name="adj" fmla="val 8537"/>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731520" y="2450592"/>
            <a:ext cx="420624" cy="420624"/>
          </a:xfrm>
          <a:prstGeom prst="ellipse">
            <a:avLst/>
          </a:prstGeom>
          <a:solidFill>
            <a:srgbClr val="E0A83B"/>
          </a:solidFill>
          <a:ln/>
        </p:spPr>
      </p:sp>
      <p:sp>
        <p:nvSpPr>
          <p:cNvPr id="12" name="Text 10"/>
          <p:cNvSpPr/>
          <p:nvPr/>
        </p:nvSpPr>
        <p:spPr>
          <a:xfrm>
            <a:off x="731520" y="2450592"/>
            <a:ext cx="420624"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Q2</a:t>
            </a:r>
            <a:endParaRPr lang="en-US" sz="1300" dirty="0"/>
          </a:p>
        </p:txBody>
      </p:sp>
      <p:sp>
        <p:nvSpPr>
          <p:cNvPr id="13" name="Text 11"/>
          <p:cNvSpPr/>
          <p:nvPr/>
        </p:nvSpPr>
        <p:spPr>
          <a:xfrm>
            <a:off x="1371600" y="2276856"/>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Observe→reason→act→observe; tool selection; and a concrete stop condition (goal met / max steps) to prevent runaway loops.</a:t>
            </a:r>
            <a:endParaRPr lang="en-US" sz="1350" dirty="0"/>
          </a:p>
        </p:txBody>
      </p:sp>
      <p:sp>
        <p:nvSpPr>
          <p:cNvPr id="14" name="Shape 12"/>
          <p:cNvSpPr/>
          <p:nvPr/>
        </p:nvSpPr>
        <p:spPr>
          <a:xfrm>
            <a:off x="502920" y="3136392"/>
            <a:ext cx="11183112" cy="749808"/>
          </a:xfrm>
          <a:prstGeom prst="roundRect">
            <a:avLst>
              <a:gd name="adj" fmla="val 8537"/>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731520" y="3310128"/>
            <a:ext cx="420624" cy="420624"/>
          </a:xfrm>
          <a:prstGeom prst="ellipse">
            <a:avLst/>
          </a:prstGeom>
          <a:solidFill>
            <a:srgbClr val="E0A83B"/>
          </a:solidFill>
          <a:ln/>
        </p:spPr>
      </p:sp>
      <p:sp>
        <p:nvSpPr>
          <p:cNvPr id="16" name="Text 14"/>
          <p:cNvSpPr/>
          <p:nvPr/>
        </p:nvSpPr>
        <p:spPr>
          <a:xfrm>
            <a:off x="731520" y="3310128"/>
            <a:ext cx="420624"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Q3</a:t>
            </a:r>
            <a:endParaRPr lang="en-US" sz="1300" dirty="0"/>
          </a:p>
        </p:txBody>
      </p:sp>
      <p:sp>
        <p:nvSpPr>
          <p:cNvPr id="17" name="Text 15"/>
          <p:cNvSpPr/>
          <p:nvPr/>
        </p:nvSpPr>
        <p:spPr>
          <a:xfrm>
            <a:off x="1371600" y="3136392"/>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Picks a deterministic or single-call task; explains agents add cost, latency, and unpredictability for no benefit.</a:t>
            </a:r>
            <a:endParaRPr lang="en-US" sz="1350" dirty="0"/>
          </a:p>
        </p:txBody>
      </p:sp>
      <p:sp>
        <p:nvSpPr>
          <p:cNvPr id="18" name="Shape 16"/>
          <p:cNvSpPr/>
          <p:nvPr/>
        </p:nvSpPr>
        <p:spPr>
          <a:xfrm>
            <a:off x="502920" y="3995928"/>
            <a:ext cx="11183112" cy="749808"/>
          </a:xfrm>
          <a:prstGeom prst="roundRect">
            <a:avLst>
              <a:gd name="adj" fmla="val 8537"/>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731520" y="4169664"/>
            <a:ext cx="420624" cy="420624"/>
          </a:xfrm>
          <a:prstGeom prst="ellipse">
            <a:avLst/>
          </a:prstGeom>
          <a:solidFill>
            <a:srgbClr val="E0A83B"/>
          </a:solidFill>
          <a:ln/>
        </p:spPr>
      </p:sp>
      <p:sp>
        <p:nvSpPr>
          <p:cNvPr id="20" name="Text 18"/>
          <p:cNvSpPr/>
          <p:nvPr/>
        </p:nvSpPr>
        <p:spPr>
          <a:xfrm>
            <a:off x="731520" y="4169664"/>
            <a:ext cx="420624"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Q4</a:t>
            </a:r>
            <a:endParaRPr lang="en-US" sz="1300" dirty="0"/>
          </a:p>
        </p:txBody>
      </p:sp>
      <p:sp>
        <p:nvSpPr>
          <p:cNvPr id="21" name="Text 19"/>
          <p:cNvSpPr/>
          <p:nvPr/>
        </p:nvSpPr>
        <p:spPr>
          <a:xfrm>
            <a:off x="1371600" y="3995928"/>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Model + tools/function-calling + memory + orchestration + guardrails; MCP = tools, A2A = agents; standards cut M×N to M+N.</a:t>
            </a:r>
            <a:endParaRPr lang="en-US" sz="1350" dirty="0"/>
          </a:p>
        </p:txBody>
      </p:sp>
      <p:sp>
        <p:nvSpPr>
          <p:cNvPr id="22" name="Shape 20"/>
          <p:cNvSpPr/>
          <p:nvPr/>
        </p:nvSpPr>
        <p:spPr>
          <a:xfrm>
            <a:off x="502920" y="4855464"/>
            <a:ext cx="11183112" cy="749808"/>
          </a:xfrm>
          <a:prstGeom prst="roundRect">
            <a:avLst>
              <a:gd name="adj" fmla="val 8537"/>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731520" y="5029200"/>
            <a:ext cx="420624" cy="420624"/>
          </a:xfrm>
          <a:prstGeom prst="ellipse">
            <a:avLst/>
          </a:prstGeom>
          <a:solidFill>
            <a:srgbClr val="E0A83B"/>
          </a:solidFill>
          <a:ln/>
        </p:spPr>
      </p:sp>
      <p:sp>
        <p:nvSpPr>
          <p:cNvPr id="24" name="Text 22"/>
          <p:cNvSpPr/>
          <p:nvPr/>
        </p:nvSpPr>
        <p:spPr>
          <a:xfrm>
            <a:off x="731520" y="5029200"/>
            <a:ext cx="420624"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Q5</a:t>
            </a:r>
            <a:endParaRPr lang="en-US" sz="1300" dirty="0"/>
          </a:p>
        </p:txBody>
      </p:sp>
      <p:sp>
        <p:nvSpPr>
          <p:cNvPr id="25" name="Text 23"/>
          <p:cNvSpPr/>
          <p:nvPr/>
        </p:nvSpPr>
        <p:spPr>
          <a:xfrm>
            <a:off x="1371600" y="4855464"/>
            <a:ext cx="10149840" cy="749808"/>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Places the gate before an irreversible action (refund, send, delete); justifies by risk/reversibility, not by difficulty.</a:t>
            </a:r>
            <a:endParaRPr lang="en-US" sz="1350" dirty="0"/>
          </a:p>
        </p:txBody>
      </p:sp>
      <p:sp>
        <p:nvSpPr>
          <p:cNvPr id="26" name="Text 2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Reward reasoning over buzzwords. A candidate who says "it depends, and here's the trade-off" is stronger than one who name-drops frameworks.</a:t>
            </a:r>
            <a:endParaRPr lang="en-US" sz="1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REFERENCES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Sources cited today</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62</a:t>
            </a:r>
            <a:endParaRPr lang="en-US" sz="900" dirty="0"/>
          </a:p>
        </p:txBody>
      </p:sp>
      <p:sp>
        <p:nvSpPr>
          <p:cNvPr id="6" name="Shape 4"/>
          <p:cNvSpPr/>
          <p:nvPr/>
        </p:nvSpPr>
        <p:spPr>
          <a:xfrm>
            <a:off x="502920" y="15087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002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Anthropic (2024).  </a:t>
            </a:r>
            <a:pPr indent="0" marL="0">
              <a:buNone/>
            </a:pPr>
            <a:r>
              <a:rPr lang="en-US" sz="1400" dirty="0">
                <a:solidFill>
                  <a:srgbClr val="33415C"/>
                </a:solidFill>
                <a:latin typeface="Calibri" pitchFamily="34" charset="0"/>
                <a:ea typeface="Calibri" pitchFamily="34" charset="-122"/>
                <a:cs typeface="Calibri" pitchFamily="34" charset="-120"/>
              </a:rPr>
              <a:t>Building Effective Agents. Anthropic Engineering blog, Dec 19, 2024.</a:t>
            </a:r>
            <a:endParaRPr lang="en-US" sz="1400" dirty="0"/>
          </a:p>
        </p:txBody>
      </p:sp>
      <p:sp>
        <p:nvSpPr>
          <p:cNvPr id="8" name="Text 6"/>
          <p:cNvSpPr/>
          <p:nvPr/>
        </p:nvSpPr>
        <p:spPr>
          <a:xfrm>
            <a:off x="731520" y="19659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anthropic.com/engineering/building-effective-agents</a:t>
            </a:r>
            <a:endParaRPr lang="en-US" sz="1200" dirty="0"/>
          </a:p>
        </p:txBody>
      </p:sp>
      <p:sp>
        <p:nvSpPr>
          <p:cNvPr id="9" name="Shape 7"/>
          <p:cNvSpPr/>
          <p:nvPr/>
        </p:nvSpPr>
        <p:spPr>
          <a:xfrm>
            <a:off x="502920" y="24231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731520" y="25146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Wang, L., Ma, C., Feng, X., et al. (2023).  </a:t>
            </a:r>
            <a:pPr indent="0" marL="0">
              <a:buNone/>
            </a:pPr>
            <a:r>
              <a:rPr lang="en-US" sz="1400" dirty="0">
                <a:solidFill>
                  <a:srgbClr val="33415C"/>
                </a:solidFill>
                <a:latin typeface="Calibri" pitchFamily="34" charset="0"/>
                <a:ea typeface="Calibri" pitchFamily="34" charset="-122"/>
                <a:cs typeface="Calibri" pitchFamily="34" charset="-120"/>
              </a:rPr>
              <a:t>A Survey on Large Language Model based Autonomous Agents. arXiv:2308.11432.</a:t>
            </a:r>
            <a:endParaRPr lang="en-US" sz="1400" dirty="0"/>
          </a:p>
        </p:txBody>
      </p:sp>
      <p:sp>
        <p:nvSpPr>
          <p:cNvPr id="11" name="Text 9"/>
          <p:cNvSpPr/>
          <p:nvPr/>
        </p:nvSpPr>
        <p:spPr>
          <a:xfrm>
            <a:off x="731520" y="28803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arxiv.org/abs/2308.11432</a:t>
            </a:r>
            <a:endParaRPr lang="en-US" sz="1200" dirty="0"/>
          </a:p>
        </p:txBody>
      </p:sp>
      <p:sp>
        <p:nvSpPr>
          <p:cNvPr id="12" name="Shape 10"/>
          <p:cNvSpPr/>
          <p:nvPr/>
        </p:nvSpPr>
        <p:spPr>
          <a:xfrm>
            <a:off x="502920" y="33375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731520" y="34290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Wiesinger, J., Marlow, P. &amp; Vuskovic, V. (2024).  </a:t>
            </a:r>
            <a:pPr indent="0" marL="0">
              <a:buNone/>
            </a:pPr>
            <a:r>
              <a:rPr lang="en-US" sz="1400" dirty="0">
                <a:solidFill>
                  <a:srgbClr val="33415C"/>
                </a:solidFill>
                <a:latin typeface="Calibri" pitchFamily="34" charset="0"/>
                <a:ea typeface="Calibri" pitchFamily="34" charset="-122"/>
                <a:cs typeface="Calibri" pitchFamily="34" charset="-120"/>
              </a:rPr>
              <a:t>Agents. Google / Kaggle whitepaper.</a:t>
            </a:r>
            <a:endParaRPr lang="en-US" sz="1400" dirty="0"/>
          </a:p>
        </p:txBody>
      </p:sp>
      <p:sp>
        <p:nvSpPr>
          <p:cNvPr id="14" name="Text 12"/>
          <p:cNvSpPr/>
          <p:nvPr/>
        </p:nvSpPr>
        <p:spPr>
          <a:xfrm>
            <a:off x="731520" y="37947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kaggle.com/whitepaper-agents</a:t>
            </a:r>
            <a:endParaRPr lang="en-US" sz="1200" dirty="0"/>
          </a:p>
        </p:txBody>
      </p:sp>
      <p:sp>
        <p:nvSpPr>
          <p:cNvPr id="15" name="Shape 13"/>
          <p:cNvSpPr/>
          <p:nvPr/>
        </p:nvSpPr>
        <p:spPr>
          <a:xfrm>
            <a:off x="502920" y="4343400"/>
            <a:ext cx="11183112" cy="1280160"/>
          </a:xfrm>
          <a:prstGeom prst="roundRect">
            <a:avLst>
              <a:gd name="adj" fmla="val 4286"/>
            </a:avLst>
          </a:prstGeom>
          <a:solidFill>
            <a:srgbClr val="E7ECF5"/>
          </a:solidFill>
          <a:ln/>
        </p:spPr>
      </p:sp>
      <p:sp>
        <p:nvSpPr>
          <p:cNvPr id="16" name="Text 14"/>
          <p:cNvSpPr/>
          <p:nvPr/>
        </p:nvSpPr>
        <p:spPr>
          <a:xfrm>
            <a:off x="731520" y="4453128"/>
            <a:ext cx="10698480" cy="320040"/>
          </a:xfrm>
          <a:prstGeom prst="rect">
            <a:avLst/>
          </a:prstGeom>
          <a:noFill/>
          <a:ln/>
        </p:spPr>
        <p:txBody>
          <a:bodyPr wrap="square" lIns="0" tIns="0" rIns="0" bIns="0" rtlCol="0" anchor="ctr"/>
          <a:lstStyle/>
          <a:p>
            <a:pPr indent="0" marL="0">
              <a:buNone/>
            </a:pPr>
            <a:r>
              <a:rPr lang="en-US" sz="1350" b="1" dirty="0">
                <a:solidFill>
                  <a:srgbClr val="1B2A4A"/>
                </a:solidFill>
                <a:latin typeface="Cambria" pitchFamily="34" charset="0"/>
                <a:ea typeface="Cambria" pitchFamily="34" charset="-122"/>
                <a:cs typeface="Cambria" pitchFamily="34" charset="-120"/>
              </a:rPr>
              <a:t>Data sources (approximate — verify the live figure/link before class)</a:t>
            </a:r>
            <a:endParaRPr lang="en-US" sz="1350" dirty="0"/>
          </a:p>
        </p:txBody>
      </p:sp>
      <p:sp>
        <p:nvSpPr>
          <p:cNvPr id="17" name="Text 15"/>
          <p:cNvSpPr/>
          <p:nvPr/>
        </p:nvSpPr>
        <p:spPr>
          <a:xfrm>
            <a:off x="731520" y="4800600"/>
            <a:ext cx="10835640" cy="822960"/>
          </a:xfrm>
          <a:prstGeom prst="rect">
            <a:avLst/>
          </a:prstGeom>
          <a:noFill/>
          <a:ln/>
        </p:spPr>
        <p:txBody>
          <a:bodyPr wrap="square" lIns="0" tIns="0" rIns="0" bIns="0" rtlCol="0" anchor="ctr"/>
          <a:lstStyle/>
          <a:p>
            <a:pPr indent="0" marL="0">
              <a:buNone/>
            </a:pPr>
            <a:r>
              <a:rPr lang="en-US" sz="1300" b="1" dirty="0">
                <a:solidFill>
                  <a:srgbClr val="2A4D8F"/>
                </a:solidFill>
                <a:latin typeface="Calibri" pitchFamily="34" charset="0"/>
                <a:ea typeface="Calibri" pitchFamily="34" charset="-122"/>
                <a:cs typeface="Calibri" pitchFamily="34" charset="-120"/>
              </a:rPr>
              <a:t>METR</a:t>
            </a:r>
            <a:pPr indent="0" marL="0">
              <a:buNone/>
            </a:pPr>
            <a:r>
              <a:rPr lang="en-US" sz="1300" dirty="0">
                <a:solidFill>
                  <a:srgbClr val="33415C"/>
                </a:solidFill>
                <a:latin typeface="Calibri" pitchFamily="34" charset="0"/>
                <a:ea typeface="Calibri" pitchFamily="34" charset="-122"/>
                <a:cs typeface="Calibri" pitchFamily="34" charset="-120"/>
              </a:rPr>
              <a:t> — task-length doubling (Hook 1).    </a:t>
            </a:r>
            <a:pPr indent="0" marL="0">
              <a:buNone/>
            </a:pPr>
            <a:r>
              <a:rPr lang="en-US" sz="1300" b="1" dirty="0">
                <a:solidFill>
                  <a:srgbClr val="2A4D8F"/>
                </a:solidFill>
                <a:latin typeface="Calibri" pitchFamily="34" charset="0"/>
                <a:ea typeface="Calibri" pitchFamily="34" charset="-122"/>
                <a:cs typeface="Calibri" pitchFamily="34" charset="-120"/>
              </a:rPr>
              <a:t>OSWorld</a:t>
            </a:r>
            <a:pPr indent="0" marL="0">
              <a:buNone/>
            </a:pPr>
            <a:r>
              <a:rPr lang="en-US" sz="1300" dirty="0">
                <a:solidFill>
                  <a:srgbClr val="33415C"/>
                </a:solidFill>
                <a:latin typeface="Calibri" pitchFamily="34" charset="0"/>
                <a:ea typeface="Calibri" pitchFamily="34" charset="-122"/>
                <a:cs typeface="Calibri" pitchFamily="34" charset="-120"/>
              </a:rPr>
              <a:t> — computer-use success rate (Hook 2).    </a:t>
            </a:r>
            <a:pPr indent="0" marL="0">
              <a:buNone/>
            </a:pPr>
            <a:r>
              <a:rPr lang="en-US" sz="1300" b="1" dirty="0">
                <a:solidFill>
                  <a:srgbClr val="2A4D8F"/>
                </a:solidFill>
                <a:latin typeface="Calibri" pitchFamily="34" charset="0"/>
                <a:ea typeface="Calibri" pitchFamily="34" charset="-122"/>
                <a:cs typeface="Calibri" pitchFamily="34" charset="-120"/>
              </a:rPr>
              <a:t>McKinsey</a:t>
            </a:r>
            <a:pPr indent="0" marL="0">
              <a:spcAft>
                <a:spcPts val="400"/>
              </a:spcAft>
              <a:buNone/>
            </a:pPr>
            <a:r>
              <a:rPr lang="en-US" sz="1300" dirty="0">
                <a:solidFill>
                  <a:srgbClr val="33415C"/>
                </a:solidFill>
                <a:latin typeface="Calibri" pitchFamily="34" charset="0"/>
                <a:ea typeface="Calibri" pitchFamily="34" charset="-122"/>
                <a:cs typeface="Calibri" pitchFamily="34" charset="-120"/>
              </a:rPr>
              <a:t> — State of AI, adoption vs. EBIT (case).</a:t>
            </a:r>
            <a:endParaRPr lang="en-US" sz="1300" dirty="0"/>
          </a:p>
          <a:p>
            <a:pPr indent="0" marL="0">
              <a:buNone/>
            </a:pPr>
            <a:r>
              <a:rPr lang="en-US" sz="1150" i="1" dirty="0">
                <a:solidFill>
                  <a:srgbClr val="6B7280"/>
                </a:solidFill>
                <a:latin typeface="Calibri" pitchFamily="34" charset="0"/>
                <a:ea typeface="Calibri" pitchFamily="34" charset="-122"/>
                <a:cs typeface="Calibri" pitchFamily="34" charset="-120"/>
              </a:rPr>
              <a:t>These three are cited by name; confirm the current figure and lock a specific URL before teaching. No links are shown here to avoid citing an unverified address.</a:t>
            </a:r>
            <a:endParaRPr lang="en-US" sz="13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FREE RESOURCES TO GO DEEPER</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Everything here is free</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65</a:t>
            </a:r>
            <a:endParaRPr lang="en-US" sz="900" dirty="0"/>
          </a:p>
        </p:txBody>
      </p:sp>
      <p:sp>
        <p:nvSpPr>
          <p:cNvPr id="6" name="Shape 4"/>
          <p:cNvSpPr/>
          <p:nvPr/>
        </p:nvSpPr>
        <p:spPr>
          <a:xfrm>
            <a:off x="502920" y="1463040"/>
            <a:ext cx="5486400" cy="4160520"/>
          </a:xfrm>
          <a:prstGeom prst="roundRect">
            <a:avLst>
              <a:gd name="adj" fmla="val 153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00200"/>
            <a:ext cx="5029200" cy="36576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Watch (YouTube)</a:t>
            </a:r>
            <a:endParaRPr lang="en-US" sz="1600" dirty="0"/>
          </a:p>
        </p:txBody>
      </p:sp>
      <p:sp>
        <p:nvSpPr>
          <p:cNvPr id="8" name="Text 6"/>
          <p:cNvSpPr/>
          <p:nvPr/>
        </p:nvSpPr>
        <p:spPr>
          <a:xfrm>
            <a:off x="731520" y="2057400"/>
            <a:ext cx="5029200" cy="338328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IBM — What are AI Agents?</a:t>
            </a:r>
            <a:endParaRPr lang="en-US" sz="1400" dirty="0"/>
          </a:p>
          <a:p>
            <a:pPr indent="0" marL="0">
              <a:spcAft>
                <a:spcPts val="800"/>
              </a:spcAft>
              <a:buNone/>
            </a:pPr>
            <a:r>
              <a:rPr lang="en-US" sz="1200" i="1" dirty="0">
                <a:solidFill>
                  <a:srgbClr val="2A4D8F"/>
                </a:solidFill>
                <a:latin typeface="Calibri" pitchFamily="34" charset="0"/>
                <a:ea typeface="Calibri" pitchFamily="34" charset="-122"/>
                <a:cs typeface="Calibri" pitchFamily="34" charset="-120"/>
              </a:rPr>
              <a:t>youtube.com/watch?v=F8NKVhkZZWI</a:t>
            </a:r>
            <a:endParaRPr lang="en-US" sz="1400" dirty="0"/>
          </a:p>
          <a:p>
            <a:pPr indent="0" marL="0">
              <a:buNone/>
            </a:pPr>
            <a:r>
              <a:rPr lang="en-US" sz="1400" b="1" dirty="0">
                <a:solidFill>
                  <a:srgbClr val="1B2A4A"/>
                </a:solidFill>
                <a:latin typeface="Calibri" pitchFamily="34" charset="0"/>
                <a:ea typeface="Calibri" pitchFamily="34" charset="-122"/>
                <a:cs typeface="Calibri" pitchFamily="34" charset="-120"/>
              </a:rPr>
              <a:t>IBM — AI Agents vs. AI Workflows</a:t>
            </a:r>
            <a:endParaRPr lang="en-US" sz="1400" dirty="0"/>
          </a:p>
          <a:p>
            <a:pPr indent="0" marL="0">
              <a:spcAft>
                <a:spcPts val="800"/>
              </a:spcAft>
              <a:buNone/>
            </a:pPr>
            <a:r>
              <a:rPr lang="en-US" sz="1200" i="1" dirty="0">
                <a:solidFill>
                  <a:srgbClr val="2A4D8F"/>
                </a:solidFill>
                <a:latin typeface="Calibri" pitchFamily="34" charset="0"/>
                <a:ea typeface="Calibri" pitchFamily="34" charset="-122"/>
                <a:cs typeface="Calibri" pitchFamily="34" charset="-120"/>
              </a:rPr>
              <a:t>youtube.com/watch?v=4-FH09AMsp0</a:t>
            </a:r>
            <a:endParaRPr lang="en-US" sz="1400" dirty="0"/>
          </a:p>
          <a:p>
            <a:pPr indent="0" marL="0">
              <a:buNone/>
            </a:pPr>
            <a:r>
              <a:rPr lang="en-US" sz="1400" b="1" dirty="0">
                <a:solidFill>
                  <a:srgbClr val="1B2A4A"/>
                </a:solidFill>
                <a:latin typeface="Calibri" pitchFamily="34" charset="0"/>
                <a:ea typeface="Calibri" pitchFamily="34" charset="-122"/>
                <a:cs typeface="Calibri" pitchFamily="34" charset="-120"/>
              </a:rPr>
              <a:t>Sequoia — Andrew Ng on agentic workflows</a:t>
            </a:r>
            <a:endParaRPr lang="en-US" sz="1400" dirty="0"/>
          </a:p>
          <a:p>
            <a:pPr indent="0" marL="0">
              <a:buNone/>
            </a:pPr>
            <a:r>
              <a:rPr lang="en-US" sz="1200" i="1" dirty="0">
                <a:solidFill>
                  <a:srgbClr val="2A4D8F"/>
                </a:solidFill>
                <a:latin typeface="Calibri" pitchFamily="34" charset="0"/>
                <a:ea typeface="Calibri" pitchFamily="34" charset="-122"/>
                <a:cs typeface="Calibri" pitchFamily="34" charset="-120"/>
              </a:rPr>
              <a:t>youtube.com/watch?v=sal78ACtGTc</a:t>
            </a:r>
            <a:endParaRPr lang="en-US" sz="1400" dirty="0"/>
          </a:p>
        </p:txBody>
      </p:sp>
      <p:sp>
        <p:nvSpPr>
          <p:cNvPr id="9" name="Shape 7"/>
          <p:cNvSpPr/>
          <p:nvPr/>
        </p:nvSpPr>
        <p:spPr>
          <a:xfrm>
            <a:off x="6199632" y="1463040"/>
            <a:ext cx="5486400" cy="4160520"/>
          </a:xfrm>
          <a:prstGeom prst="roundRect">
            <a:avLst>
              <a:gd name="adj" fmla="val 1538"/>
            </a:avLst>
          </a:prstGeom>
          <a:solidFill>
            <a:srgbClr val="E7ECF5"/>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6428232" y="160020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Open courseware (adapt / link)</a:t>
            </a:r>
            <a:endParaRPr lang="en-US" sz="1600" dirty="0"/>
          </a:p>
        </p:txBody>
      </p:sp>
      <p:sp>
        <p:nvSpPr>
          <p:cNvPr id="11" name="Text 9"/>
          <p:cNvSpPr/>
          <p:nvPr/>
        </p:nvSpPr>
        <p:spPr>
          <a:xfrm>
            <a:off x="6428232" y="2057400"/>
            <a:ext cx="5074920" cy="3383280"/>
          </a:xfrm>
          <a:prstGeom prst="rect">
            <a:avLst/>
          </a:prstGeom>
          <a:noFill/>
          <a:ln/>
        </p:spPr>
        <p:txBody>
          <a:bodyPr wrap="square" lIns="0" tIns="0" rIns="0" bIns="0" rtlCol="0" anchor="ctr"/>
          <a:lstStyle/>
          <a:p>
            <a:pPr indent="0" marL="0">
              <a:buNone/>
            </a:pPr>
            <a:r>
              <a:rPr lang="en-US" sz="1350" b="1" dirty="0">
                <a:solidFill>
                  <a:srgbClr val="1B2A4A"/>
                </a:solidFill>
                <a:latin typeface="Calibri" pitchFamily="34" charset="0"/>
                <a:ea typeface="Calibri" pitchFamily="34" charset="-122"/>
                <a:cs typeface="Calibri" pitchFamily="34" charset="-120"/>
              </a:rPr>
              <a:t>Microsoft — AI Agents for Beginners</a:t>
            </a:r>
            <a:endParaRPr lang="en-US" sz="1350" dirty="0"/>
          </a:p>
          <a:p>
            <a:pPr indent="0" marL="0">
              <a:spcAft>
                <a:spcPts val="800"/>
              </a:spcAft>
              <a:buNone/>
            </a:pPr>
            <a:r>
              <a:rPr lang="en-US" sz="1200" i="1" dirty="0">
                <a:solidFill>
                  <a:srgbClr val="33415C"/>
                </a:solidFill>
                <a:latin typeface="Calibri" pitchFamily="34" charset="0"/>
                <a:ea typeface="Calibri" pitchFamily="34" charset="-122"/>
                <a:cs typeface="Calibri" pitchFamily="34" charset="-120"/>
              </a:rPr>
              <a:t>MIT license · github.com/microsoft/ai-agents-for-beginners</a:t>
            </a:r>
            <a:endParaRPr lang="en-US" sz="1350" dirty="0"/>
          </a:p>
          <a:p>
            <a:pPr indent="0" marL="0">
              <a:buNone/>
            </a:pPr>
            <a:r>
              <a:rPr lang="en-US" sz="1350" b="1" dirty="0">
                <a:solidFill>
                  <a:srgbClr val="1B2A4A"/>
                </a:solidFill>
                <a:latin typeface="Calibri" pitchFamily="34" charset="0"/>
                <a:ea typeface="Calibri" pitchFamily="34" charset="-122"/>
                <a:cs typeface="Calibri" pitchFamily="34" charset="-120"/>
              </a:rPr>
              <a:t>Hugging Face — Agents Course</a:t>
            </a:r>
            <a:endParaRPr lang="en-US" sz="1350" dirty="0"/>
          </a:p>
          <a:p>
            <a:pPr indent="0" marL="0">
              <a:spcAft>
                <a:spcPts val="800"/>
              </a:spcAft>
              <a:buNone/>
            </a:pPr>
            <a:r>
              <a:rPr lang="en-US" sz="1200" i="1" dirty="0">
                <a:solidFill>
                  <a:srgbClr val="33415C"/>
                </a:solidFill>
                <a:latin typeface="Calibri" pitchFamily="34" charset="0"/>
                <a:ea typeface="Calibri" pitchFamily="34" charset="-122"/>
                <a:cs typeface="Calibri" pitchFamily="34" charset="-120"/>
              </a:rPr>
              <a:t>Apache-2.0 · huggingface.co/learn/agents-course</a:t>
            </a:r>
            <a:endParaRPr lang="en-US" sz="1350" dirty="0"/>
          </a:p>
          <a:p>
            <a:pPr indent="0" marL="0">
              <a:buNone/>
            </a:pPr>
            <a:r>
              <a:rPr lang="en-US" sz="1350" b="1" dirty="0">
                <a:solidFill>
                  <a:srgbClr val="1B2A4A"/>
                </a:solidFill>
                <a:latin typeface="Calibri" pitchFamily="34" charset="0"/>
                <a:ea typeface="Calibri" pitchFamily="34" charset="-122"/>
                <a:cs typeface="Calibri" pitchFamily="34" charset="-120"/>
              </a:rPr>
              <a:t>LangChain Academy — Intro to LangGraph</a:t>
            </a:r>
            <a:endParaRPr lang="en-US" sz="1350" dirty="0"/>
          </a:p>
          <a:p>
            <a:pPr indent="0" marL="0">
              <a:spcAft>
                <a:spcPts val="800"/>
              </a:spcAft>
              <a:buNone/>
            </a:pPr>
            <a:r>
              <a:rPr lang="en-US" sz="1200" i="1" dirty="0">
                <a:solidFill>
                  <a:srgbClr val="33415C"/>
                </a:solidFill>
                <a:latin typeface="Calibri" pitchFamily="34" charset="0"/>
                <a:ea typeface="Calibri" pitchFamily="34" charset="-122"/>
                <a:cs typeface="Calibri" pitchFamily="34" charset="-120"/>
              </a:rPr>
              <a:t>repo MIT · github.com/langchain-ai/langchain-academy</a:t>
            </a:r>
            <a:endParaRPr lang="en-US" sz="1350" dirty="0"/>
          </a:p>
          <a:p>
            <a:pPr indent="0" marL="0">
              <a:buNone/>
            </a:pPr>
            <a:r>
              <a:rPr lang="en-US" sz="1350" b="1" dirty="0">
                <a:solidFill>
                  <a:srgbClr val="1B2A4A"/>
                </a:solidFill>
                <a:latin typeface="Calibri" pitchFamily="34" charset="0"/>
                <a:ea typeface="Calibri" pitchFamily="34" charset="-122"/>
                <a:cs typeface="Calibri" pitchFamily="34" charset="-120"/>
              </a:rPr>
              <a:t>DeepLearning.AI — Agentic AI (link only)</a:t>
            </a:r>
            <a:endParaRPr lang="en-US" sz="1350" dirty="0"/>
          </a:p>
          <a:p>
            <a:pPr indent="0" marL="0">
              <a:buNone/>
            </a:pPr>
            <a:r>
              <a:rPr lang="en-US" sz="1200" i="1" dirty="0">
                <a:solidFill>
                  <a:srgbClr val="33415C"/>
                </a:solidFill>
                <a:latin typeface="Calibri" pitchFamily="34" charset="0"/>
                <a:ea typeface="Calibri" pitchFamily="34" charset="-122"/>
                <a:cs typeface="Calibri" pitchFamily="34" charset="-120"/>
              </a:rPr>
              <a:t>learn.deeplearning.ai/courses/agentic-ai</a:t>
            </a:r>
            <a:endParaRPr lang="en-US" sz="1350" dirty="0"/>
          </a:p>
        </p:txBody>
      </p:sp>
      <p:sp>
        <p:nvSpPr>
          <p:cNvPr id="12" name="Text 10"/>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Adapted materials keep their original license + attribution (MIT / Apache-2.0). Video runtimes approximate — confirm in-browser.</a:t>
            </a:r>
            <a:endParaRPr lang="en-US" sz="1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1097280"/>
            <a:ext cx="10058400" cy="365760"/>
          </a:xfrm>
          <a:prstGeom prst="rect">
            <a:avLst/>
          </a:prstGeom>
          <a:noFill/>
          <a:ln/>
        </p:spPr>
        <p:txBody>
          <a:bodyPr wrap="square" lIns="0" tIns="0" rIns="0" bIns="0" rtlCol="0" anchor="ctr"/>
          <a:lstStyle/>
          <a:p>
            <a:pPr indent="0" marL="0">
              <a:buNone/>
            </a:pPr>
            <a:r>
              <a:rPr lang="en-US" sz="1400" b="1" spc="300" kern="0" dirty="0">
                <a:solidFill>
                  <a:srgbClr val="E0A83B"/>
                </a:solidFill>
                <a:latin typeface="Calibri" pitchFamily="34" charset="0"/>
                <a:ea typeface="Calibri" pitchFamily="34" charset="-122"/>
                <a:cs typeface="Calibri" pitchFamily="34" charset="-120"/>
              </a:rPr>
              <a:t>NEXT WEEK</a:t>
            </a:r>
            <a:endParaRPr lang="en-US" sz="1400" dirty="0"/>
          </a:p>
        </p:txBody>
      </p:sp>
      <p:sp>
        <p:nvSpPr>
          <p:cNvPr id="3" name="Text 1"/>
          <p:cNvSpPr/>
          <p:nvPr/>
        </p:nvSpPr>
        <p:spPr>
          <a:xfrm>
            <a:off x="658368" y="1508760"/>
            <a:ext cx="10972800" cy="914400"/>
          </a:xfrm>
          <a:prstGeom prst="rect">
            <a:avLst/>
          </a:prstGeom>
          <a:noFill/>
          <a:ln/>
        </p:spPr>
        <p:txBody>
          <a:bodyPr wrap="square" lIns="0" tIns="0" rIns="0" bIns="0"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Week 2 — AI-Native Development &amp; Agentic Coding</a:t>
            </a:r>
            <a:endParaRPr lang="en-US" sz="3200" dirty="0"/>
          </a:p>
        </p:txBody>
      </p:sp>
      <p:sp>
        <p:nvSpPr>
          <p:cNvPr id="4" name="Text 2"/>
          <p:cNvSpPr/>
          <p:nvPr/>
        </p:nvSpPr>
        <p:spPr>
          <a:xfrm>
            <a:off x="685800" y="2514600"/>
            <a:ext cx="10607040" cy="82296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We put Copilot to work: permission modes, model choice, rewind, and the CLAUDE.md / AGENTS.md context files — as a job-ready skill.</a:t>
            </a:r>
            <a:endParaRPr lang="en-US" sz="1600" dirty="0"/>
          </a:p>
        </p:txBody>
      </p:sp>
      <p:sp>
        <p:nvSpPr>
          <p:cNvPr id="5" name="Shape 3"/>
          <p:cNvSpPr/>
          <p:nvPr/>
        </p:nvSpPr>
        <p:spPr>
          <a:xfrm>
            <a:off x="685800" y="3520440"/>
            <a:ext cx="5349240" cy="1965960"/>
          </a:xfrm>
          <a:prstGeom prst="roundRect">
            <a:avLst>
              <a:gd name="adj" fmla="val 3256"/>
            </a:avLst>
          </a:prstGeom>
          <a:solidFill>
            <a:srgbClr val="243657"/>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6" name="Text 4"/>
          <p:cNvSpPr/>
          <p:nvPr/>
        </p:nvSpPr>
        <p:spPr>
          <a:xfrm>
            <a:off x="914400" y="3657600"/>
            <a:ext cx="4846320" cy="365760"/>
          </a:xfrm>
          <a:prstGeom prst="rect">
            <a:avLst/>
          </a:prstGeom>
          <a:noFill/>
          <a:ln/>
        </p:spPr>
        <p:txBody>
          <a:bodyPr wrap="square" lIns="0" tIns="0" rIns="0" bIns="0" rtlCol="0" anchor="ctr"/>
          <a:lstStyle/>
          <a:p>
            <a:pPr indent="0" marL="0">
              <a:buNone/>
            </a:pPr>
            <a:r>
              <a:rPr lang="en-US" sz="1500" b="1" dirty="0">
                <a:solidFill>
                  <a:srgbClr val="E0A83B"/>
                </a:solidFill>
                <a:latin typeface="Cambria" pitchFamily="34" charset="0"/>
                <a:ea typeface="Cambria" pitchFamily="34" charset="-122"/>
                <a:cs typeface="Cambria" pitchFamily="34" charset="-120"/>
              </a:rPr>
              <a:t>Come ready with</a:t>
            </a:r>
            <a:endParaRPr lang="en-US" sz="1500" dirty="0"/>
          </a:p>
        </p:txBody>
      </p:sp>
      <p:sp>
        <p:nvSpPr>
          <p:cNvPr id="7" name="Text 5"/>
          <p:cNvSpPr/>
          <p:nvPr/>
        </p:nvSpPr>
        <p:spPr>
          <a:xfrm>
            <a:off x="914400" y="4069080"/>
            <a:ext cx="4937760" cy="1371600"/>
          </a:xfrm>
          <a:prstGeom prst="rect">
            <a:avLst/>
          </a:prstGeom>
          <a:noFill/>
          <a:ln/>
        </p:spPr>
        <p:txBody>
          <a:bodyPr wrap="square" lIns="0" tIns="0" rIns="0" bIns="0" rtlCol="0" anchor="ctr"/>
          <a:lstStyle/>
          <a:p>
            <a:pPr indent="0" marL="0">
              <a:spcAft>
                <a:spcPts val="500"/>
              </a:spcAft>
              <a:buNone/>
            </a:pPr>
            <a:r>
              <a:rPr lang="en-US" sz="1400" dirty="0">
                <a:solidFill>
                  <a:srgbClr val="FFFFFF"/>
                </a:solidFill>
                <a:latin typeface="Calibri" pitchFamily="34" charset="0"/>
                <a:ea typeface="Calibri" pitchFamily="34" charset="-122"/>
                <a:cs typeface="Calibri" pitchFamily="34" charset="-120"/>
              </a:rPr>
              <a:t>Gemini key working</a:t>
            </a:r>
            <a:endParaRPr lang="en-US" sz="1400" dirty="0"/>
          </a:p>
          <a:p>
            <a:pPr indent="0" marL="0">
              <a:spcAft>
                <a:spcPts val="500"/>
              </a:spcAft>
              <a:buNone/>
            </a:pPr>
            <a:r>
              <a:rPr lang="en-US" sz="1400" dirty="0">
                <a:solidFill>
                  <a:srgbClr val="FFFFFF"/>
                </a:solidFill>
                <a:latin typeface="Calibri" pitchFamily="34" charset="0"/>
                <a:ea typeface="Calibri" pitchFamily="34" charset="-122"/>
                <a:cs typeface="Calibri" pitchFamily="34" charset="-120"/>
              </a:rPr>
              <a:t>Copilot enabled</a:t>
            </a:r>
            <a:endParaRPr lang="en-US" sz="1400" dirty="0"/>
          </a:p>
          <a:p>
            <a:pPr indent="0" marL="0">
              <a:spcAft>
                <a:spcPts val="500"/>
              </a:spcAft>
              <a:buNone/>
            </a:pPr>
            <a:r>
              <a:rPr lang="en-US" sz="1400" dirty="0">
                <a:solidFill>
                  <a:srgbClr val="FFFFFF"/>
                </a:solidFill>
                <a:latin typeface="Calibri" pitchFamily="34" charset="0"/>
                <a:ea typeface="Calibri" pitchFamily="34" charset="-122"/>
                <a:cs typeface="Calibri" pitchFamily="34" charset="-120"/>
              </a:rPr>
              <a:t>Readings done</a:t>
            </a:r>
            <a:endParaRPr lang="en-US" sz="1400" dirty="0"/>
          </a:p>
          <a:p>
            <a:pPr indent="0" marL="0">
              <a:buNone/>
            </a:pPr>
            <a:r>
              <a:rPr lang="en-US" sz="1400" dirty="0">
                <a:solidFill>
                  <a:srgbClr val="FFFFFF"/>
                </a:solidFill>
                <a:latin typeface="Calibri" pitchFamily="34" charset="0"/>
                <a:ea typeface="Calibri" pitchFamily="34" charset="-122"/>
                <a:cs typeface="Calibri" pitchFamily="34" charset="-120"/>
              </a:rPr>
              <a:t>An Agent Radar week picked</a:t>
            </a:r>
            <a:endParaRPr lang="en-US" sz="1400" dirty="0"/>
          </a:p>
        </p:txBody>
      </p:sp>
      <p:sp>
        <p:nvSpPr>
          <p:cNvPr id="8" name="Shape 6"/>
          <p:cNvSpPr/>
          <p:nvPr/>
        </p:nvSpPr>
        <p:spPr>
          <a:xfrm>
            <a:off x="6263640" y="3520440"/>
            <a:ext cx="5239512" cy="1965960"/>
          </a:xfrm>
          <a:prstGeom prst="roundRect">
            <a:avLst>
              <a:gd name="adj" fmla="val 3256"/>
            </a:avLst>
          </a:prstGeom>
          <a:solidFill>
            <a:srgbClr val="243657"/>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Text 7"/>
          <p:cNvSpPr/>
          <p:nvPr/>
        </p:nvSpPr>
        <p:spPr>
          <a:xfrm>
            <a:off x="6492240" y="3657600"/>
            <a:ext cx="4754880" cy="365760"/>
          </a:xfrm>
          <a:prstGeom prst="rect">
            <a:avLst/>
          </a:prstGeom>
          <a:noFill/>
          <a:ln/>
        </p:spPr>
        <p:txBody>
          <a:bodyPr wrap="square" lIns="0" tIns="0" rIns="0" bIns="0" rtlCol="0" anchor="ctr"/>
          <a:lstStyle/>
          <a:p>
            <a:pPr indent="0" marL="0">
              <a:buNone/>
            </a:pPr>
            <a:r>
              <a:rPr lang="en-US" sz="1500" b="1" dirty="0">
                <a:solidFill>
                  <a:srgbClr val="E0A83B"/>
                </a:solidFill>
                <a:latin typeface="Cambria" pitchFamily="34" charset="0"/>
                <a:ea typeface="Cambria" pitchFamily="34" charset="-122"/>
                <a:cs typeface="Cambria" pitchFamily="34" charset="-120"/>
              </a:rPr>
              <a:t>Also releasing</a:t>
            </a:r>
            <a:endParaRPr lang="en-US" sz="1500" dirty="0"/>
          </a:p>
        </p:txBody>
      </p:sp>
      <p:sp>
        <p:nvSpPr>
          <p:cNvPr id="10" name="Text 8"/>
          <p:cNvSpPr/>
          <p:nvPr/>
        </p:nvSpPr>
        <p:spPr>
          <a:xfrm>
            <a:off x="6492240" y="4069080"/>
            <a:ext cx="4846320" cy="1371600"/>
          </a:xfrm>
          <a:prstGeom prst="rect">
            <a:avLst/>
          </a:prstGeom>
          <a:noFill/>
          <a:ln/>
        </p:spPr>
        <p:txBody>
          <a:bodyPr wrap="square" lIns="0" tIns="0" rIns="0" bIns="0" rtlCol="0" anchor="ctr"/>
          <a:lstStyle/>
          <a:p>
            <a:pPr indent="0" marL="0">
              <a:spcAft>
                <a:spcPts val="500"/>
              </a:spcAft>
              <a:buNone/>
            </a:pPr>
            <a:r>
              <a:rPr lang="en-US" sz="1400" dirty="0">
                <a:solidFill>
                  <a:srgbClr val="FFFFFF"/>
                </a:solidFill>
                <a:latin typeface="Calibri" pitchFamily="34" charset="0"/>
                <a:ea typeface="Calibri" pitchFamily="34" charset="-122"/>
                <a:cs typeface="Calibri" pitchFamily="34" charset="-120"/>
              </a:rPr>
              <a:t>Group Assignment 1 (GA1)</a:t>
            </a:r>
            <a:endParaRPr lang="en-US" sz="1400" dirty="0"/>
          </a:p>
          <a:p>
            <a:pPr indent="0" marL="0">
              <a:spcAft>
                <a:spcPts val="500"/>
              </a:spcAft>
              <a:buNone/>
            </a:pPr>
            <a:r>
              <a:rPr lang="en-US" sz="1400" dirty="0">
                <a:solidFill>
                  <a:srgbClr val="FFFFFF"/>
                </a:solidFill>
                <a:latin typeface="Calibri" pitchFamily="34" charset="0"/>
                <a:ea typeface="Calibri" pitchFamily="34" charset="-122"/>
                <a:cs typeface="Calibri" pitchFamily="34" charset="-120"/>
              </a:rPr>
              <a:t>Agent Radar begins in class</a:t>
            </a:r>
            <a:endParaRPr lang="en-US" sz="1400" dirty="0"/>
          </a:p>
          <a:p>
            <a:pPr indent="0" marL="0">
              <a:buNone/>
            </a:pPr>
            <a:r>
              <a:rPr lang="en-US" sz="1400" dirty="0">
                <a:solidFill>
                  <a:srgbClr val="FFFFFF"/>
                </a:solidFill>
                <a:latin typeface="Calibri" pitchFamily="34" charset="0"/>
                <a:ea typeface="Calibri" pitchFamily="34" charset="-122"/>
                <a:cs typeface="Calibri" pitchFamily="34" charset="-120"/>
              </a:rPr>
              <a:t>Start your one-page agent spec</a:t>
            </a:r>
            <a:endParaRPr lang="en-US" sz="1400" dirty="0"/>
          </a:p>
        </p:txBody>
      </p:sp>
      <p:sp>
        <p:nvSpPr>
          <p:cNvPr id="11" name="Text 9"/>
          <p:cNvSpPr/>
          <p:nvPr/>
        </p:nvSpPr>
        <p:spPr>
          <a:xfrm>
            <a:off x="685800" y="5943600"/>
            <a:ext cx="10789920" cy="365760"/>
          </a:xfrm>
          <a:prstGeom prst="rect">
            <a:avLst/>
          </a:prstGeom>
          <a:noFill/>
          <a:ln/>
        </p:spPr>
        <p:txBody>
          <a:bodyPr wrap="square" lIns="0" tIns="0" rIns="0" bIns="0" rtlCol="0" anchor="ctr"/>
          <a:lstStyle/>
          <a:p>
            <a:pPr indent="0" marL="0">
              <a:buNone/>
            </a:pPr>
            <a:r>
              <a:rPr lang="en-US" sz="1300" i="1" dirty="0">
                <a:solidFill>
                  <a:srgbClr val="9AA6BC"/>
                </a:solidFill>
                <a:latin typeface="Calibri" pitchFamily="34" charset="0"/>
                <a:ea typeface="Calibri" pitchFamily="34" charset="-122"/>
                <a:cs typeface="Calibri" pitchFamily="34" charset="-120"/>
              </a:rPr>
              <a:t>Questions? Office hours + section CRNs on the syllabus. See you next week.</a:t>
            </a:r>
            <a:endParaRPr lang="en-US" sz="13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26">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INTERLUDE · THE HUMAN SIDE</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AI augments people — human-AI collaboration</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The routine slice gets automated — and people move up the value chain.</a:t>
            </a:r>
            <a:endParaRPr lang="en-US" sz="16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THE FUN HOOK · EMBODIED AGENTS IN THE WILD</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Robots selling popcorn — WAIC 2025</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41</a:t>
            </a:r>
            <a:endParaRPr lang="en-US" sz="900" dirty="0"/>
          </a:p>
        </p:txBody>
      </p:sp>
      <p:sp>
        <p:nvSpPr>
          <p:cNvPr id="6" name="Shape 4"/>
          <p:cNvSpPr/>
          <p:nvPr/>
        </p:nvSpPr>
        <p:spPr>
          <a:xfrm>
            <a:off x="502920" y="1417320"/>
            <a:ext cx="5394960" cy="4389120"/>
          </a:xfrm>
          <a:prstGeom prst="roundRect">
            <a:avLst>
              <a:gd name="adj" fmla="val 1250"/>
            </a:avLst>
          </a:prstGeom>
          <a:solidFill>
            <a:srgbClr val="E7ECF5"/>
          </a:solidFill>
          <a:ln/>
        </p:spPr>
      </p:sp>
      <p:sp>
        <p:nvSpPr>
          <p:cNvPr id="7" name="Text 5"/>
          <p:cNvSpPr/>
          <p:nvPr/>
        </p:nvSpPr>
        <p:spPr>
          <a:xfrm>
            <a:off x="640080" y="2011680"/>
            <a:ext cx="5120640" cy="1371600"/>
          </a:xfrm>
          <a:prstGeom prst="rect">
            <a:avLst/>
          </a:prstGeom>
          <a:noFill/>
          <a:ln/>
        </p:spPr>
        <p:txBody>
          <a:bodyPr wrap="square" lIns="0" tIns="0" rIns="0" bIns="0" rtlCol="0" anchor="ctr"/>
          <a:lstStyle/>
          <a:p>
            <a:pPr algn="ctr" indent="0" marL="0">
              <a:buNone/>
            </a:pPr>
            <a:r>
              <a:rPr lang="en-US" sz="8800" b="1" dirty="0">
                <a:solidFill>
                  <a:srgbClr val="3C8DAD"/>
                </a:solidFill>
                <a:latin typeface="Cambria" pitchFamily="34" charset="0"/>
                <a:ea typeface="Cambria" pitchFamily="34" charset="-122"/>
                <a:cs typeface="Cambria" pitchFamily="34" charset="-120"/>
              </a:rPr>
              <a:t>150+</a:t>
            </a:r>
            <a:endParaRPr lang="en-US" sz="8800" dirty="0"/>
          </a:p>
        </p:txBody>
      </p:sp>
      <p:sp>
        <p:nvSpPr>
          <p:cNvPr id="8" name="Text 6"/>
          <p:cNvSpPr/>
          <p:nvPr/>
        </p:nvSpPr>
        <p:spPr>
          <a:xfrm>
            <a:off x="914400" y="3383280"/>
            <a:ext cx="4572000" cy="731520"/>
          </a:xfrm>
          <a:prstGeom prst="rect">
            <a:avLst/>
          </a:prstGeom>
          <a:noFill/>
          <a:ln/>
        </p:spPr>
        <p:txBody>
          <a:bodyPr wrap="square" lIns="0" tIns="0" rIns="0" bIns="0" rtlCol="0" anchor="ctr"/>
          <a:lstStyle/>
          <a:p>
            <a:pPr algn="ctr" indent="0" marL="0">
              <a:buNone/>
            </a:pPr>
            <a:r>
              <a:rPr lang="en-US" sz="1600" dirty="0">
                <a:solidFill>
                  <a:srgbClr val="1B2A4A"/>
                </a:solidFill>
                <a:latin typeface="Calibri" pitchFamily="34" charset="0"/>
                <a:ea typeface="Calibri" pitchFamily="34" charset="-122"/>
                <a:cs typeface="Calibri" pitchFamily="34" charset="-120"/>
              </a:rPr>
              <a:t>humanoid robots on show at WAIC 2025, Shanghai — 60+ models from 80+ companies</a:t>
            </a:r>
            <a:endParaRPr lang="en-US" sz="1600" dirty="0"/>
          </a:p>
        </p:txBody>
      </p:sp>
      <p:sp>
        <p:nvSpPr>
          <p:cNvPr id="9" name="Text 7"/>
          <p:cNvSpPr/>
          <p:nvPr/>
        </p:nvSpPr>
        <p:spPr>
          <a:xfrm>
            <a:off x="914400" y="4297680"/>
            <a:ext cx="4572000" cy="457200"/>
          </a:xfrm>
          <a:prstGeom prst="rect">
            <a:avLst/>
          </a:prstGeom>
          <a:noFill/>
          <a:ln/>
        </p:spPr>
        <p:txBody>
          <a:bodyPr wrap="square" lIns="0" tIns="0" rIns="0" bIns="0" rtlCol="0" anchor="ctr"/>
          <a:lstStyle/>
          <a:p>
            <a:pPr algn="ctr" indent="0" marL="0">
              <a:buNone/>
            </a:pPr>
            <a:r>
              <a:rPr lang="en-US" sz="1400" i="1" dirty="0">
                <a:solidFill>
                  <a:srgbClr val="6B7280"/>
                </a:solidFill>
                <a:latin typeface="Calibri" pitchFamily="34" charset="0"/>
                <a:ea typeface="Calibri" pitchFamily="34" charset="-122"/>
                <a:cs typeface="Calibri" pitchFamily="34" charset="-120"/>
              </a:rPr>
              <a:t>a retro "Robotics Street": bots pouring drinks, cooking oden, selling popcorn</a:t>
            </a:r>
            <a:endParaRPr lang="en-US" sz="1400" dirty="0"/>
          </a:p>
        </p:txBody>
      </p:sp>
      <p:sp>
        <p:nvSpPr>
          <p:cNvPr id="10" name="Shape 8"/>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Text 9"/>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What the demo really shows</a:t>
            </a:r>
            <a:endParaRPr lang="en-US" sz="1600" dirty="0"/>
          </a:p>
        </p:txBody>
      </p:sp>
      <p:sp>
        <p:nvSpPr>
          <p:cNvPr id="12" name="Text 10"/>
          <p:cNvSpPr/>
          <p:nvPr/>
        </p:nvSpPr>
        <p:spPr>
          <a:xfrm>
            <a:off x="6400800" y="2057400"/>
            <a:ext cx="5074920" cy="3657600"/>
          </a:xfrm>
          <a:prstGeom prst="rect">
            <a:avLst/>
          </a:prstGeom>
          <a:noFill/>
          <a:ln/>
        </p:spPr>
        <p:txBody>
          <a:bodyPr wrap="square" lIns="0" tIns="0" rIns="0" bIns="0" rtlCol="0" anchor="ctr"/>
          <a:lstStyle/>
          <a:p>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The World AI Conference (Shanghai, July 2025) packed a retro "Robotics Street" with humanoids serving customers — a crowd-pleasing look at how far embodied agents have come.</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The catch:  </a:t>
            </a:r>
            <a:pPr indent="0" marL="0">
              <a:lnSpc>
                <a:spcPct val="105000"/>
              </a:lnSpc>
              <a:spcAft>
                <a:spcPts val="1000"/>
              </a:spcAft>
              <a:buNone/>
            </a:pPr>
            <a:r>
              <a:rPr lang="en-US" sz="1400" dirty="0">
                <a:solidFill>
                  <a:srgbClr val="33415C"/>
                </a:solidFill>
                <a:latin typeface="Calibri" pitchFamily="34" charset="0"/>
                <a:ea typeface="Calibri" pitchFamily="34" charset="-122"/>
                <a:cs typeface="Calibri" pitchFamily="34" charset="-120"/>
              </a:rPr>
              <a:t>these are still narrow, staged demos — impressive at one task, not general-purpose workers.</a:t>
            </a:r>
            <a:endParaRPr lang="en-US" sz="1400" dirty="0"/>
          </a:p>
          <a:p>
            <a:pPr indent="0" marL="0">
              <a:lnSpc>
                <a:spcPct val="105000"/>
              </a:lnSpc>
              <a:buNone/>
            </a:pPr>
            <a:r>
              <a:rPr lang="en-US" sz="1400" b="1" dirty="0">
                <a:solidFill>
                  <a:srgbClr val="1B2A4A"/>
                </a:solidFill>
                <a:latin typeface="Calibri" pitchFamily="34" charset="0"/>
                <a:ea typeface="Calibri" pitchFamily="34" charset="-122"/>
                <a:cs typeface="Calibri" pitchFamily="34" charset="-120"/>
              </a:rPr>
              <a:t>The point:  </a:t>
            </a:r>
            <a:pPr indent="0" marL="0">
              <a:lnSpc>
                <a:spcPct val="105000"/>
              </a:lnSpc>
              <a:buNone/>
            </a:pPr>
            <a:r>
              <a:rPr lang="en-US" sz="1400" dirty="0">
                <a:solidFill>
                  <a:srgbClr val="33415C"/>
                </a:solidFill>
                <a:latin typeface="Calibri" pitchFamily="34" charset="0"/>
                <a:ea typeface="Calibri" pitchFamily="34" charset="-122"/>
                <a:cs typeface="Calibri" pitchFamily="34" charset="-120"/>
              </a:rPr>
              <a:t>AI is getting very good at specific tasks — which is exactly why big AI augments people rather than replacing them wholesale.</a:t>
            </a:r>
            <a:endParaRPr lang="en-US" sz="1400" dirty="0"/>
          </a:p>
        </p:txBody>
      </p:sp>
      <p:sp>
        <p:nvSpPr>
          <p:cNvPr id="13" name="Text 11"/>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TechNode, "WAIC 2025 unveils China's latest robotics tech," Jul 29, 2025. 2025 event; specific WAIC 2026 demos not yet confirmed.</a:t>
            </a:r>
            <a:endParaRPr lang="en-US" sz="1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11">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THE FEATURED CASE · IKEA "BILLIE"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IKEA's chatbot didn't replace the humans</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42</a:t>
            </a:r>
            <a:endParaRPr lang="en-US" sz="900" dirty="0"/>
          </a:p>
        </p:txBody>
      </p:sp>
      <p:sp>
        <p:nvSpPr>
          <p:cNvPr id="6" name="Text 4"/>
          <p:cNvSpPr/>
          <p:nvPr/>
        </p:nvSpPr>
        <p:spPr>
          <a:xfrm>
            <a:off x="502920" y="1371600"/>
            <a:ext cx="11155680" cy="365760"/>
          </a:xfrm>
          <a:prstGeom prst="rect">
            <a:avLst/>
          </a:prstGeom>
          <a:noFill/>
          <a:ln/>
        </p:spPr>
        <p:txBody>
          <a:bodyPr wrap="square" lIns="0" tIns="0" rIns="0" bIns="0" rtlCol="0" anchor="ctr"/>
          <a:lstStyle/>
          <a:p>
            <a:pPr indent="0" marL="0">
              <a:buNone/>
            </a:pPr>
            <a:r>
              <a:rPr lang="en-US" sz="1600" b="1" i="1" dirty="0">
                <a:solidFill>
                  <a:srgbClr val="1B2A4A"/>
                </a:solidFill>
                <a:latin typeface="Cambria" pitchFamily="34" charset="0"/>
                <a:ea typeface="Cambria" pitchFamily="34" charset="-122"/>
                <a:cs typeface="Cambria" pitchFamily="34" charset="-120"/>
              </a:rPr>
              <a:t>Ingka Group (IKEA): a bot took ~47% of service contacts — so what happened to the people? (CX Today / PYMNTS, 2023)</a:t>
            </a:r>
            <a:endParaRPr lang="en-US" sz="1600" dirty="0"/>
          </a:p>
        </p:txBody>
      </p:sp>
      <p:sp>
        <p:nvSpPr>
          <p:cNvPr id="7" name="Shape 5"/>
          <p:cNvSpPr/>
          <p:nvPr/>
        </p:nvSpPr>
        <p:spPr>
          <a:xfrm>
            <a:off x="502920" y="1874520"/>
            <a:ext cx="5486400" cy="3657600"/>
          </a:xfrm>
          <a:prstGeom prst="roundRect">
            <a:avLst>
              <a:gd name="adj" fmla="val 1750"/>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8" name="Text 6"/>
          <p:cNvSpPr/>
          <p:nvPr/>
        </p:nvSpPr>
        <p:spPr>
          <a:xfrm>
            <a:off x="731520" y="2011680"/>
            <a:ext cx="5029200" cy="36576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The bot absorbed the routine</a:t>
            </a:r>
            <a:endParaRPr lang="en-US" sz="1600" dirty="0"/>
          </a:p>
        </p:txBody>
      </p:sp>
      <p:sp>
        <p:nvSpPr>
          <p:cNvPr id="9" name="Text 7"/>
          <p:cNvSpPr/>
          <p:nvPr/>
        </p:nvSpPr>
        <p:spPr>
          <a:xfrm>
            <a:off x="822960" y="2514600"/>
            <a:ext cx="4937760" cy="283464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"Billie" chatbot, live since 2021</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Handles ~47% of service inquiries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Order status, delivery tracking, store hours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The repetitive, transactional volume</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Fast, 24/7, at massive scale</a:t>
            </a:r>
            <a:endParaRPr lang="en-US" sz="1400" dirty="0"/>
          </a:p>
        </p:txBody>
      </p:sp>
      <p:sp>
        <p:nvSpPr>
          <p:cNvPr id="10" name="Text 8"/>
          <p:cNvSpPr/>
          <p:nvPr/>
        </p:nvSpPr>
        <p:spPr>
          <a:xfrm>
            <a:off x="822960" y="5074920"/>
            <a:ext cx="4846320" cy="365760"/>
          </a:xfrm>
          <a:prstGeom prst="rect">
            <a:avLst/>
          </a:prstGeom>
          <a:noFill/>
          <a:ln/>
        </p:spPr>
        <p:txBody>
          <a:bodyPr wrap="square" lIns="0" tIns="0" rIns="0" bIns="0" rtlCol="0" anchor="ctr"/>
          <a:lstStyle/>
          <a:p>
            <a:pPr indent="0" marL="0">
              <a:buNone/>
            </a:pPr>
            <a:r>
              <a:rPr lang="en-US" sz="1250" i="1" dirty="0">
                <a:solidFill>
                  <a:srgbClr val="6B7280"/>
                </a:solidFill>
                <a:latin typeface="Calibri" pitchFamily="34" charset="0"/>
                <a:ea typeface="Calibri" pitchFamily="34" charset="-122"/>
                <a:cs typeface="Calibri" pitchFamily="34" charset="-120"/>
              </a:rPr>
              <a:t>The routine slice — not the judgment.</a:t>
            </a:r>
            <a:endParaRPr lang="en-US" sz="1250" dirty="0"/>
          </a:p>
        </p:txBody>
      </p:sp>
      <p:sp>
        <p:nvSpPr>
          <p:cNvPr id="11" name="Shape 9"/>
          <p:cNvSpPr/>
          <p:nvPr/>
        </p:nvSpPr>
        <p:spPr>
          <a:xfrm>
            <a:off x="6199632" y="1874520"/>
            <a:ext cx="5486400" cy="3657600"/>
          </a:xfrm>
          <a:prstGeom prst="roundRect">
            <a:avLst>
              <a:gd name="adj" fmla="val 175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Text 10"/>
          <p:cNvSpPr/>
          <p:nvPr/>
        </p:nvSpPr>
        <p:spPr>
          <a:xfrm>
            <a:off x="6428232" y="2011680"/>
            <a:ext cx="5029200" cy="365760"/>
          </a:xfrm>
          <a:prstGeom prst="rect">
            <a:avLst/>
          </a:prstGeom>
          <a:noFill/>
          <a:ln/>
        </p:spPr>
        <p:txBody>
          <a:bodyPr wrap="square" lIns="0" tIns="0" rIns="0" bIns="0" rtlCol="0" anchor="ctr"/>
          <a:lstStyle/>
          <a:p>
            <a:pPr indent="0" marL="0">
              <a:buNone/>
            </a:pPr>
            <a:r>
              <a:rPr lang="en-US" sz="1600" b="1" dirty="0">
                <a:solidFill>
                  <a:srgbClr val="3C8DAD"/>
                </a:solidFill>
                <a:latin typeface="Cambria" pitchFamily="34" charset="0"/>
                <a:ea typeface="Cambria" pitchFamily="34" charset="-122"/>
                <a:cs typeface="Cambria" pitchFamily="34" charset="-120"/>
              </a:rPr>
              <a:t>The people moved up</a:t>
            </a:r>
            <a:endParaRPr lang="en-US" sz="1600" dirty="0"/>
          </a:p>
        </p:txBody>
      </p:sp>
      <p:sp>
        <p:nvSpPr>
          <p:cNvPr id="13" name="Text 11"/>
          <p:cNvSpPr/>
          <p:nvPr/>
        </p:nvSpPr>
        <p:spPr>
          <a:xfrm>
            <a:off x="6519672" y="2514600"/>
            <a:ext cx="4937760" cy="283464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~8,500 call-center staff retrained</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New role: remote interior-design advisors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Judgment, relationship, complex problems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That advice channel: ~€1.3B in 2022</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Redeployment &amp; reskilling — not layoffs</a:t>
            </a:r>
            <a:endParaRPr lang="en-US" sz="1400" dirty="0"/>
          </a:p>
        </p:txBody>
      </p:sp>
      <p:sp>
        <p:nvSpPr>
          <p:cNvPr id="14" name="Text 12"/>
          <p:cNvSpPr/>
          <p:nvPr/>
        </p:nvSpPr>
        <p:spPr>
          <a:xfrm>
            <a:off x="6519672" y="5074920"/>
            <a:ext cx="4937760" cy="365760"/>
          </a:xfrm>
          <a:prstGeom prst="rect">
            <a:avLst/>
          </a:prstGeom>
          <a:noFill/>
          <a:ln/>
        </p:spPr>
        <p:txBody>
          <a:bodyPr wrap="square" lIns="0" tIns="0" rIns="0" bIns="0" rtlCol="0" anchor="ctr"/>
          <a:lstStyle/>
          <a:p>
            <a:pPr indent="0" marL="0">
              <a:buNone/>
            </a:pPr>
            <a:r>
              <a:rPr lang="en-US" sz="1250" i="1" dirty="0">
                <a:solidFill>
                  <a:srgbClr val="2A4D8F"/>
                </a:solidFill>
                <a:latin typeface="Calibri" pitchFamily="34" charset="0"/>
                <a:ea typeface="Calibri" pitchFamily="34" charset="-122"/>
                <a:cs typeface="Calibri" pitchFamily="34" charset="-120"/>
              </a:rPr>
              <a:t>Humans moved up the value chain.</a:t>
            </a:r>
            <a:endParaRPr lang="en-US" sz="12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3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THE EVIDENCE · AUGMENTATION AT WORK</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The evidence: AI lifts people up</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43</a:t>
            </a:r>
            <a:endParaRPr lang="en-US" sz="900" dirty="0"/>
          </a:p>
        </p:txBody>
      </p:sp>
      <p:sp>
        <p:nvSpPr>
          <p:cNvPr id="6" name="Shape 4"/>
          <p:cNvSpPr/>
          <p:nvPr/>
        </p:nvSpPr>
        <p:spPr>
          <a:xfrm>
            <a:off x="502920" y="1554480"/>
            <a:ext cx="3657600" cy="2468880"/>
          </a:xfrm>
          <a:prstGeom prst="roundRect">
            <a:avLst>
              <a:gd name="adj" fmla="val 2593"/>
            </a:avLst>
          </a:prstGeom>
          <a:solidFill>
            <a:srgbClr val="F4F6F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640080" y="1828800"/>
            <a:ext cx="3383280" cy="914400"/>
          </a:xfrm>
          <a:prstGeom prst="rect">
            <a:avLst/>
          </a:prstGeom>
          <a:noFill/>
          <a:ln/>
        </p:spPr>
        <p:txBody>
          <a:bodyPr wrap="square" lIns="0" tIns="0" rIns="0" bIns="0" rtlCol="0" anchor="ctr"/>
          <a:lstStyle/>
          <a:p>
            <a:pPr algn="ctr" indent="0" marL="0">
              <a:buNone/>
            </a:pPr>
            <a:r>
              <a:rPr lang="en-US" sz="4400" b="1" dirty="0">
                <a:solidFill>
                  <a:srgbClr val="2A4D8F"/>
                </a:solidFill>
                <a:latin typeface="Cambria" pitchFamily="34" charset="0"/>
                <a:ea typeface="Cambria" pitchFamily="34" charset="-122"/>
                <a:cs typeface="Cambria" pitchFamily="34" charset="-120"/>
              </a:rPr>
              <a:t>+14%</a:t>
            </a:r>
            <a:endParaRPr lang="en-US" sz="4400" dirty="0"/>
          </a:p>
        </p:txBody>
      </p:sp>
      <p:sp>
        <p:nvSpPr>
          <p:cNvPr id="8" name="Text 6"/>
          <p:cNvSpPr/>
          <p:nvPr/>
        </p:nvSpPr>
        <p:spPr>
          <a:xfrm>
            <a:off x="777240"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support-agent productivity from a GenAI assistant — and ~+34% for novices (Brynjolfsson et al., 2023)</a:t>
            </a:r>
            <a:endParaRPr lang="en-US" sz="1400" dirty="0"/>
          </a:p>
        </p:txBody>
      </p:sp>
      <p:sp>
        <p:nvSpPr>
          <p:cNvPr id="9" name="Shape 7"/>
          <p:cNvSpPr/>
          <p:nvPr/>
        </p:nvSpPr>
        <p:spPr>
          <a:xfrm>
            <a:off x="4261104" y="1554480"/>
            <a:ext cx="3657600" cy="2468880"/>
          </a:xfrm>
          <a:prstGeom prst="roundRect">
            <a:avLst>
              <a:gd name="adj" fmla="val 2593"/>
            </a:avLst>
          </a:prstGeom>
          <a:solidFill>
            <a:srgbClr val="F7ECE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4398264" y="1828800"/>
            <a:ext cx="3383280" cy="914400"/>
          </a:xfrm>
          <a:prstGeom prst="rect">
            <a:avLst/>
          </a:prstGeom>
          <a:noFill/>
          <a:ln/>
        </p:spPr>
        <p:txBody>
          <a:bodyPr wrap="square" lIns="0" tIns="0" rIns="0" bIns="0" rtlCol="0" anchor="ctr"/>
          <a:lstStyle/>
          <a:p>
            <a:pPr algn="ctr" indent="0" marL="0">
              <a:buNone/>
            </a:pPr>
            <a:r>
              <a:rPr lang="en-US" sz="4400" b="1" dirty="0">
                <a:solidFill>
                  <a:srgbClr val="B4483C"/>
                </a:solidFill>
                <a:latin typeface="Cambria" pitchFamily="34" charset="0"/>
                <a:ea typeface="Cambria" pitchFamily="34" charset="-122"/>
                <a:cs typeface="Cambria" pitchFamily="34" charset="-120"/>
              </a:rPr>
              <a:t>~43%</a:t>
            </a:r>
            <a:endParaRPr lang="en-US" sz="4400" dirty="0"/>
          </a:p>
        </p:txBody>
      </p:sp>
      <p:sp>
        <p:nvSpPr>
          <p:cNvPr id="11" name="Text 9"/>
          <p:cNvSpPr/>
          <p:nvPr/>
        </p:nvSpPr>
        <p:spPr>
          <a:xfrm>
            <a:off x="4535424"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of AI use is automation vs. ~57% augmentation — an honest caveat: some tasks do automate (Anthropic Economic Index, 2025)</a:t>
            </a:r>
            <a:endParaRPr lang="en-US" sz="1400" dirty="0"/>
          </a:p>
        </p:txBody>
      </p:sp>
      <p:sp>
        <p:nvSpPr>
          <p:cNvPr id="12" name="Shape 10"/>
          <p:cNvSpPr/>
          <p:nvPr/>
        </p:nvSpPr>
        <p:spPr>
          <a:xfrm>
            <a:off x="8019288" y="1554480"/>
            <a:ext cx="3657600" cy="2468880"/>
          </a:xfrm>
          <a:prstGeom prst="roundRect">
            <a:avLst>
              <a:gd name="adj" fmla="val 2593"/>
            </a:avLst>
          </a:prstGeom>
          <a:solidFill>
            <a:srgbClr val="F4F6FA"/>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8156448" y="1828800"/>
            <a:ext cx="3383280" cy="914400"/>
          </a:xfrm>
          <a:prstGeom prst="rect">
            <a:avLst/>
          </a:prstGeom>
          <a:noFill/>
          <a:ln/>
        </p:spPr>
        <p:txBody>
          <a:bodyPr wrap="square" lIns="0" tIns="0" rIns="0" bIns="0" rtlCol="0" anchor="ctr"/>
          <a:lstStyle/>
          <a:p>
            <a:pPr algn="ctr" indent="0" marL="0">
              <a:buNone/>
            </a:pPr>
            <a:r>
              <a:rPr lang="en-US" sz="4400" b="1" dirty="0">
                <a:solidFill>
                  <a:srgbClr val="6B7280"/>
                </a:solidFill>
                <a:latin typeface="Cambria" pitchFamily="34" charset="0"/>
                <a:ea typeface="Cambria" pitchFamily="34" charset="-122"/>
                <a:cs typeface="Cambria" pitchFamily="34" charset="-120"/>
              </a:rPr>
              <a:t>jagged</a:t>
            </a:r>
            <a:endParaRPr lang="en-US" sz="4400" dirty="0"/>
          </a:p>
        </p:txBody>
      </p:sp>
      <p:sp>
        <p:nvSpPr>
          <p:cNvPr id="14" name="Text 12"/>
          <p:cNvSpPr/>
          <p:nvPr/>
        </p:nvSpPr>
        <p:spPr>
          <a:xfrm>
            <a:off x="8293608" y="2788920"/>
            <a:ext cx="3108960" cy="1097280"/>
          </a:xfrm>
          <a:prstGeom prst="rect">
            <a:avLst/>
          </a:prstGeom>
          <a:noFill/>
          <a:ln/>
        </p:spPr>
        <p:txBody>
          <a:bodyPr wrap="square" lIns="0" tIns="0" rIns="0" bIns="0" rtlCol="0" anchor="ctr"/>
          <a:lstStyle/>
          <a:p>
            <a:pPr algn="ctr" indent="0" marL="0">
              <a:buNone/>
            </a:pPr>
            <a:r>
              <a:rPr lang="en-US" sz="1400" dirty="0">
                <a:solidFill>
                  <a:srgbClr val="33415C"/>
                </a:solidFill>
                <a:latin typeface="Calibri" pitchFamily="34" charset="0"/>
                <a:ea typeface="Calibri" pitchFamily="34" charset="-122"/>
                <a:cs typeface="Calibri" pitchFamily="34" charset="-120"/>
              </a:rPr>
              <a:t>frontier: AI augments inside it, misfires outside — the human's job is knowing the boundary (Dell'Acqua et al., 2023)</a:t>
            </a:r>
            <a:endParaRPr lang="en-US" sz="1400" dirty="0"/>
          </a:p>
        </p:txBody>
      </p:sp>
      <p:sp>
        <p:nvSpPr>
          <p:cNvPr id="15" name="Shape 13"/>
          <p:cNvSpPr/>
          <p:nvPr/>
        </p:nvSpPr>
        <p:spPr>
          <a:xfrm>
            <a:off x="502920" y="4297680"/>
            <a:ext cx="11183112" cy="1325880"/>
          </a:xfrm>
          <a:prstGeom prst="roundRect">
            <a:avLst>
              <a:gd name="adj" fmla="val 4138"/>
            </a:avLst>
          </a:prstGeom>
          <a:solidFill>
            <a:srgbClr val="1B2A4A"/>
          </a:solidFill>
          <a:ln/>
        </p:spPr>
      </p:sp>
      <p:sp>
        <p:nvSpPr>
          <p:cNvPr id="16" name="Text 14"/>
          <p:cNvSpPr/>
          <p:nvPr/>
        </p:nvSpPr>
        <p:spPr>
          <a:xfrm>
            <a:off x="731520" y="4434840"/>
            <a:ext cx="10058400" cy="365760"/>
          </a:xfrm>
          <a:prstGeom prst="rect">
            <a:avLst/>
          </a:prstGeom>
          <a:noFill/>
          <a:ln/>
        </p:spPr>
        <p:txBody>
          <a:bodyPr wrap="square" lIns="0" tIns="0" rIns="0" bIns="0" rtlCol="0" anchor="ctr"/>
          <a:lstStyle/>
          <a:p>
            <a:pPr indent="0" marL="0">
              <a:buNone/>
            </a:pPr>
            <a:r>
              <a:rPr lang="en-US" sz="1500" b="1" dirty="0">
                <a:solidFill>
                  <a:srgbClr val="E0A83B"/>
                </a:solidFill>
                <a:latin typeface="Cambria" pitchFamily="34" charset="0"/>
                <a:ea typeface="Cambria" pitchFamily="34" charset="-122"/>
                <a:cs typeface="Cambria" pitchFamily="34" charset="-120"/>
              </a:rPr>
              <a:t>Your job in this course</a:t>
            </a:r>
            <a:endParaRPr lang="en-US" sz="1500" dirty="0"/>
          </a:p>
        </p:txBody>
      </p:sp>
      <p:sp>
        <p:nvSpPr>
          <p:cNvPr id="17" name="Text 15"/>
          <p:cNvSpPr/>
          <p:nvPr/>
        </p:nvSpPr>
        <p:spPr>
          <a:xfrm>
            <a:off x="731520" y="4828032"/>
            <a:ext cx="10881360" cy="777240"/>
          </a:xfrm>
          <a:prstGeom prst="rect">
            <a:avLst/>
          </a:prstGeom>
          <a:noFill/>
          <a:ln/>
        </p:spPr>
        <p:txBody>
          <a:bodyPr wrap="square" lIns="0" tIns="0" rIns="0" bIns="0" rtlCol="0" anchor="ctr"/>
          <a:lstStyle/>
          <a:p>
            <a:pPr indent="0" marL="0">
              <a:buNone/>
            </a:pPr>
            <a:r>
              <a:rPr lang="en-US" sz="1400" dirty="0">
                <a:solidFill>
                  <a:srgbClr val="FFFFFF"/>
                </a:solidFill>
                <a:latin typeface="Calibri" pitchFamily="34" charset="0"/>
                <a:ea typeface="Calibri" pitchFamily="34" charset="-122"/>
                <a:cs typeface="Calibri" pitchFamily="34" charset="-120"/>
              </a:rPr>
              <a:t>Augmentation lifts people — especially those with less experience — even though some tasks genuinely do automate. So your job is to build agents that make people better at their work, not just cheaper to replace. That is the bar your capstone should aim for.</a:t>
            </a:r>
            <a:endParaRPr lang="en-US" sz="1400" dirty="0"/>
          </a:p>
        </p:txBody>
      </p:sp>
      <p:sp>
        <p:nvSpPr>
          <p:cNvPr id="18" name="Text 16"/>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Approximate. Sources: Brynjolfsson, Li &amp; Raymond (2023/2025); Anthropic Economic Index (2025); Dell'Acqua et al. (2023). BCG jagged-frontier percentages omitted pending primary-source check.</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WHY THIS COURSE EXISTS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Hold both truths at once</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11</a:t>
            </a:r>
            <a:endParaRPr lang="en-US" sz="900" dirty="0"/>
          </a:p>
        </p:txBody>
      </p:sp>
      <p:sp>
        <p:nvSpPr>
          <p:cNvPr id="6" name="Shape 4"/>
          <p:cNvSpPr/>
          <p:nvPr/>
        </p:nvSpPr>
        <p:spPr>
          <a:xfrm>
            <a:off x="502920" y="1463040"/>
            <a:ext cx="5486400" cy="4206240"/>
          </a:xfrm>
          <a:prstGeom prst="roundRect">
            <a:avLst>
              <a:gd name="adj" fmla="val 15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77240" y="1691640"/>
            <a:ext cx="457200" cy="457200"/>
          </a:xfrm>
          <a:prstGeom prst="ellipse">
            <a:avLst/>
          </a:prstGeom>
          <a:solidFill>
            <a:srgbClr val="3C8DAD"/>
          </a:solidFill>
          <a:ln/>
        </p:spPr>
      </p:sp>
      <p:sp>
        <p:nvSpPr>
          <p:cNvPr id="8" name="Text 6"/>
          <p:cNvSpPr/>
          <p:nvPr/>
        </p:nvSpPr>
        <p:spPr>
          <a:xfrm>
            <a:off x="777240" y="169164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9" name="Text 7"/>
          <p:cNvSpPr/>
          <p:nvPr/>
        </p:nvSpPr>
        <p:spPr>
          <a:xfrm>
            <a:off x="1371600" y="1719072"/>
            <a:ext cx="438912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Advancing fast</a:t>
            </a:r>
            <a:endParaRPr lang="en-US" sz="1900" dirty="0"/>
          </a:p>
        </p:txBody>
      </p:sp>
      <p:sp>
        <p:nvSpPr>
          <p:cNvPr id="10" name="Text 8"/>
          <p:cNvSpPr/>
          <p:nvPr/>
        </p:nvSpPr>
        <p:spPr>
          <a:xfrm>
            <a:off x="822960" y="2331720"/>
            <a:ext cx="4937760" cy="310896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Task-horizon doubling on a short cycle</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New capabilities every few months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Coding agents already reshaping developer work</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Standards (MCP, A2A) consolidating quickly</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Enterprises adopting near-universally (approx.)</a:t>
            </a:r>
            <a:endParaRPr lang="en-US" sz="1400" dirty="0"/>
          </a:p>
        </p:txBody>
      </p:sp>
      <p:sp>
        <p:nvSpPr>
          <p:cNvPr id="11" name="Shape 9"/>
          <p:cNvSpPr/>
          <p:nvPr/>
        </p:nvSpPr>
        <p:spPr>
          <a:xfrm>
            <a:off x="6199632" y="1463040"/>
            <a:ext cx="5486400" cy="4206240"/>
          </a:xfrm>
          <a:prstGeom prst="roundRect">
            <a:avLst>
              <a:gd name="adj" fmla="val 1522"/>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2" name="Shape 10"/>
          <p:cNvSpPr/>
          <p:nvPr/>
        </p:nvSpPr>
        <p:spPr>
          <a:xfrm>
            <a:off x="6473952" y="1691640"/>
            <a:ext cx="457200" cy="457200"/>
          </a:xfrm>
          <a:prstGeom prst="ellipse">
            <a:avLst/>
          </a:prstGeom>
          <a:solidFill>
            <a:srgbClr val="B4483C"/>
          </a:solidFill>
          <a:ln/>
        </p:spPr>
      </p:sp>
      <p:sp>
        <p:nvSpPr>
          <p:cNvPr id="13" name="Text 11"/>
          <p:cNvSpPr/>
          <p:nvPr/>
        </p:nvSpPr>
        <p:spPr>
          <a:xfrm>
            <a:off x="6473952" y="169164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14" name="Text 12"/>
          <p:cNvSpPr/>
          <p:nvPr/>
        </p:nvSpPr>
        <p:spPr>
          <a:xfrm>
            <a:off x="7068312" y="1719072"/>
            <a:ext cx="4389120" cy="457200"/>
          </a:xfrm>
          <a:prstGeom prst="rect">
            <a:avLst/>
          </a:prstGeom>
          <a:noFill/>
          <a:ln/>
        </p:spPr>
        <p:txBody>
          <a:bodyPr wrap="square" lIns="0" tIns="0" rIns="0" bIns="0" rtlCol="0" anchor="ctr"/>
          <a:lstStyle/>
          <a:p>
            <a:pPr indent="0" marL="0">
              <a:buNone/>
            </a:pPr>
            <a:r>
              <a:rPr lang="en-US" sz="1900" b="1" dirty="0">
                <a:solidFill>
                  <a:srgbClr val="1B2A4A"/>
                </a:solidFill>
                <a:latin typeface="Cambria" pitchFamily="34" charset="0"/>
                <a:ea typeface="Cambria" pitchFamily="34" charset="-122"/>
                <a:cs typeface="Cambria" pitchFamily="34" charset="-120"/>
              </a:rPr>
              <a:t>Still unreliable</a:t>
            </a:r>
            <a:endParaRPr lang="en-US" sz="1900" dirty="0"/>
          </a:p>
        </p:txBody>
      </p:sp>
      <p:sp>
        <p:nvSpPr>
          <p:cNvPr id="15" name="Text 13"/>
          <p:cNvSpPr/>
          <p:nvPr/>
        </p:nvSpPr>
        <p:spPr>
          <a:xfrm>
            <a:off x="6519672" y="2331720"/>
            <a:ext cx="4937760" cy="3108960"/>
          </a:xfrm>
          <a:prstGeom prst="rect">
            <a:avLst/>
          </a:prstGeom>
          <a:noFill/>
          <a:ln/>
        </p:spPr>
        <p:txBody>
          <a:bodyPr wrap="square" lIns="0" tIns="0" rIns="0" bIns="0" rtlCol="0" anchor="ctr"/>
          <a:lstStyle/>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~20% on long computer-use tasks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Errors compound over multi-step chains</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Demos beat production; benchmarks lag</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Multi-agent pilots fail often (Week 9)</a:t>
            </a:r>
            <a:endParaRPr lang="en-US" sz="1400" dirty="0"/>
          </a:p>
          <a:p>
            <a:pPr marL="177800" indent="-177800">
              <a:spcAft>
                <a:spcPts val="600"/>
              </a:spcAft>
              <a:buSzPct val="100000"/>
              <a:buChar char="•"/>
            </a:pPr>
            <a:r>
              <a:rPr lang="en-US" sz="1400" dirty="0">
                <a:solidFill>
                  <a:srgbClr val="33415C"/>
                </a:solidFill>
                <a:latin typeface="Calibri" pitchFamily="34" charset="0"/>
                <a:ea typeface="Calibri" pitchFamily="34" charset="-122"/>
                <a:cs typeface="Calibri" pitchFamily="34" charset="-120"/>
              </a:rPr>
              <a:t>Little measured bottom-line impact so far</a:t>
            </a:r>
            <a:endParaRPr lang="en-US" sz="1400" dirty="0"/>
          </a:p>
        </p:txBody>
      </p:sp>
      <p:sp>
        <p:nvSpPr>
          <p:cNvPr id="16" name="Text 1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The whole semester lives in the gap between these two columns — building things that work, and knowing when they don't.</a:t>
            </a:r>
            <a:endParaRPr lang="en-US" sz="10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53">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REFERENCES · CONT.</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Sources — the human-side segment</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63</a:t>
            </a:r>
            <a:endParaRPr lang="en-US" sz="900" dirty="0"/>
          </a:p>
        </p:txBody>
      </p:sp>
      <p:sp>
        <p:nvSpPr>
          <p:cNvPr id="6" name="Shape 4"/>
          <p:cNvSpPr/>
          <p:nvPr/>
        </p:nvSpPr>
        <p:spPr>
          <a:xfrm>
            <a:off x="502920" y="15087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Text 5"/>
          <p:cNvSpPr/>
          <p:nvPr/>
        </p:nvSpPr>
        <p:spPr>
          <a:xfrm>
            <a:off x="731520" y="16002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CX Today / PYMNTS (2023).  </a:t>
            </a:r>
            <a:pPr indent="0" marL="0">
              <a:buNone/>
            </a:pPr>
            <a:r>
              <a:rPr lang="en-US" sz="1400" dirty="0">
                <a:solidFill>
                  <a:srgbClr val="33415C"/>
                </a:solidFill>
                <a:latin typeface="Calibri" pitchFamily="34" charset="0"/>
                <a:ea typeface="Calibri" pitchFamily="34" charset="-122"/>
                <a:cs typeface="Calibri" pitchFamily="34" charset="-120"/>
              </a:rPr>
              <a:t>IKEA / Ingka: contact-center agents become interior-design advisors — Billie handles ~47%, ~8,500 staff retrained, ~€1.3B channel (2022).</a:t>
            </a:r>
            <a:endParaRPr lang="en-US" sz="1400" dirty="0"/>
          </a:p>
        </p:txBody>
      </p:sp>
      <p:sp>
        <p:nvSpPr>
          <p:cNvPr id="8" name="Text 6"/>
          <p:cNvSpPr/>
          <p:nvPr/>
        </p:nvSpPr>
        <p:spPr>
          <a:xfrm>
            <a:off x="731520" y="19659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cxtoday.com/contact-center/ikeas-contact-center-agents-become-interior-design-advisors</a:t>
            </a:r>
            <a:endParaRPr lang="en-US" sz="1200" dirty="0"/>
          </a:p>
        </p:txBody>
      </p:sp>
      <p:sp>
        <p:nvSpPr>
          <p:cNvPr id="9" name="Shape 7"/>
          <p:cNvSpPr/>
          <p:nvPr/>
        </p:nvSpPr>
        <p:spPr>
          <a:xfrm>
            <a:off x="502920" y="24231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0" name="Text 8"/>
          <p:cNvSpPr/>
          <p:nvPr/>
        </p:nvSpPr>
        <p:spPr>
          <a:xfrm>
            <a:off x="731520" y="25146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Brynjolfsson, Li &amp; Raymond (2023/2025).  </a:t>
            </a:r>
            <a:pPr indent="0" marL="0">
              <a:buNone/>
            </a:pPr>
            <a:r>
              <a:rPr lang="en-US" sz="1400" dirty="0">
                <a:solidFill>
                  <a:srgbClr val="33415C"/>
                </a:solidFill>
                <a:latin typeface="Calibri" pitchFamily="34" charset="0"/>
                <a:ea typeface="Calibri" pitchFamily="34" charset="-122"/>
                <a:cs typeface="Calibri" pitchFamily="34" charset="-120"/>
              </a:rPr>
              <a:t>Generative AI at Work. NBER w31161; Quarterly Journal of Economics, 2025 — +14% avg productivity, ~+34% for novices.</a:t>
            </a:r>
            <a:endParaRPr lang="en-US" sz="1400" dirty="0"/>
          </a:p>
        </p:txBody>
      </p:sp>
      <p:sp>
        <p:nvSpPr>
          <p:cNvPr id="11" name="Text 9"/>
          <p:cNvSpPr/>
          <p:nvPr/>
        </p:nvSpPr>
        <p:spPr>
          <a:xfrm>
            <a:off x="731520" y="28803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nber.org/papers/w31161</a:t>
            </a:r>
            <a:endParaRPr lang="en-US" sz="1200" dirty="0"/>
          </a:p>
        </p:txBody>
      </p:sp>
      <p:sp>
        <p:nvSpPr>
          <p:cNvPr id="12" name="Shape 10"/>
          <p:cNvSpPr/>
          <p:nvPr/>
        </p:nvSpPr>
        <p:spPr>
          <a:xfrm>
            <a:off x="502920" y="333756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Text 11"/>
          <p:cNvSpPr/>
          <p:nvPr/>
        </p:nvSpPr>
        <p:spPr>
          <a:xfrm>
            <a:off x="731520" y="3429000"/>
            <a:ext cx="10789920" cy="45720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Anthropic (2025).  </a:t>
            </a:r>
            <a:pPr indent="0" marL="0">
              <a:buNone/>
            </a:pPr>
            <a:r>
              <a:rPr lang="en-US" sz="1400" dirty="0">
                <a:solidFill>
                  <a:srgbClr val="33415C"/>
                </a:solidFill>
                <a:latin typeface="Calibri" pitchFamily="34" charset="0"/>
                <a:ea typeface="Calibri" pitchFamily="34" charset="-122"/>
                <a:cs typeface="Calibri" pitchFamily="34" charset="-120"/>
              </a:rPr>
              <a:t>Introducing the Anthropic Economic Index. Feb 10, 2025 — ~57% augmentation vs. ~43% automation (trend shifting).</a:t>
            </a:r>
            <a:endParaRPr lang="en-US" sz="1400" dirty="0"/>
          </a:p>
        </p:txBody>
      </p:sp>
      <p:sp>
        <p:nvSpPr>
          <p:cNvPr id="14" name="Text 12"/>
          <p:cNvSpPr/>
          <p:nvPr/>
        </p:nvSpPr>
        <p:spPr>
          <a:xfrm>
            <a:off x="731520" y="3794760"/>
            <a:ext cx="10789920" cy="274320"/>
          </a:xfrm>
          <a:prstGeom prst="rect">
            <a:avLst/>
          </a:prstGeom>
          <a:noFill/>
          <a:ln/>
        </p:spPr>
        <p:txBody>
          <a:bodyPr wrap="square" lIns="0" tIns="0" rIns="0" bIns="0" rtlCol="0" anchor="ctr"/>
          <a:lstStyle/>
          <a:p>
            <a:pPr indent="0" marL="0">
              <a:buNone/>
            </a:pPr>
            <a:r>
              <a:rPr lang="en-US" sz="1200" i="1" dirty="0">
                <a:solidFill>
                  <a:srgbClr val="2A4D8F"/>
                </a:solidFill>
                <a:latin typeface="Calibri" pitchFamily="34" charset="0"/>
                <a:ea typeface="Calibri" pitchFamily="34" charset="-122"/>
                <a:cs typeface="Calibri" pitchFamily="34" charset="-120"/>
              </a:rPr>
              <a:t>anthropic.com/news/the-anthropic-economic-index</a:t>
            </a:r>
            <a:endParaRPr lang="en-US" sz="1200" dirty="0"/>
          </a:p>
        </p:txBody>
      </p:sp>
      <p:sp>
        <p:nvSpPr>
          <p:cNvPr id="15" name="Shape 13"/>
          <p:cNvSpPr/>
          <p:nvPr/>
        </p:nvSpPr>
        <p:spPr>
          <a:xfrm>
            <a:off x="502920" y="4343400"/>
            <a:ext cx="11183112" cy="1280160"/>
          </a:xfrm>
          <a:prstGeom prst="roundRect">
            <a:avLst>
              <a:gd name="adj" fmla="val 4286"/>
            </a:avLst>
          </a:prstGeom>
          <a:solidFill>
            <a:srgbClr val="E7ECF5"/>
          </a:solidFill>
          <a:ln/>
        </p:spPr>
      </p:sp>
      <p:sp>
        <p:nvSpPr>
          <p:cNvPr id="16" name="Text 14"/>
          <p:cNvSpPr/>
          <p:nvPr/>
        </p:nvSpPr>
        <p:spPr>
          <a:xfrm>
            <a:off x="731520" y="4453128"/>
            <a:ext cx="10698480" cy="320040"/>
          </a:xfrm>
          <a:prstGeom prst="rect">
            <a:avLst/>
          </a:prstGeom>
          <a:noFill/>
          <a:ln/>
        </p:spPr>
        <p:txBody>
          <a:bodyPr wrap="square" lIns="0" tIns="0" rIns="0" bIns="0" rtlCol="0" anchor="ctr"/>
          <a:lstStyle/>
          <a:p>
            <a:pPr indent="0" marL="0">
              <a:buNone/>
            </a:pPr>
            <a:r>
              <a:rPr lang="en-US" sz="1350" b="1" dirty="0">
                <a:solidFill>
                  <a:srgbClr val="1B2A4A"/>
                </a:solidFill>
                <a:latin typeface="Cambria" pitchFamily="34" charset="0"/>
                <a:ea typeface="Cambria" pitchFamily="34" charset="-122"/>
                <a:cs typeface="Cambria" pitchFamily="34" charset="-120"/>
              </a:rPr>
              <a:t>More sources for this segment (verify links and figures before class)</a:t>
            </a:r>
            <a:endParaRPr lang="en-US" sz="1350" dirty="0"/>
          </a:p>
        </p:txBody>
      </p:sp>
      <p:sp>
        <p:nvSpPr>
          <p:cNvPr id="17" name="Text 15"/>
          <p:cNvSpPr/>
          <p:nvPr/>
        </p:nvSpPr>
        <p:spPr>
          <a:xfrm>
            <a:off x="731520" y="4800600"/>
            <a:ext cx="10835640" cy="822960"/>
          </a:xfrm>
          <a:prstGeom prst="rect">
            <a:avLst/>
          </a:prstGeom>
          <a:noFill/>
          <a:ln/>
        </p:spPr>
        <p:txBody>
          <a:bodyPr wrap="square" lIns="0" tIns="0" rIns="0" bIns="0" rtlCol="0" anchor="ctr"/>
          <a:lstStyle/>
          <a:p>
            <a:pPr indent="0" marL="0">
              <a:buNone/>
            </a:pPr>
            <a:r>
              <a:rPr lang="en-US" sz="1300" b="1" dirty="0">
                <a:solidFill>
                  <a:srgbClr val="2A4D8F"/>
                </a:solidFill>
                <a:latin typeface="Calibri" pitchFamily="34" charset="0"/>
                <a:ea typeface="Calibri" pitchFamily="34" charset="-122"/>
                <a:cs typeface="Calibri" pitchFamily="34" charset="-120"/>
              </a:rPr>
              <a:t>WAIC 2025</a:t>
            </a:r>
            <a:pPr indent="0" marL="0">
              <a:buNone/>
            </a:pPr>
            <a:r>
              <a:rPr lang="en-US" sz="1300" dirty="0">
                <a:solidFill>
                  <a:srgbClr val="33415C"/>
                </a:solidFill>
                <a:latin typeface="Calibri" pitchFamily="34" charset="0"/>
                <a:ea typeface="Calibri" pitchFamily="34" charset="-122"/>
                <a:cs typeface="Calibri" pitchFamily="34" charset="-120"/>
              </a:rPr>
              <a:t> — TechNode, humanoid-robot demos, Jul 2025 (technode.com).    </a:t>
            </a:r>
            <a:pPr indent="0" marL="0">
              <a:buNone/>
            </a:pPr>
            <a:r>
              <a:rPr lang="en-US" sz="1300" b="1" dirty="0">
                <a:solidFill>
                  <a:srgbClr val="2A4D8F"/>
                </a:solidFill>
                <a:latin typeface="Calibri" pitchFamily="34" charset="0"/>
                <a:ea typeface="Calibri" pitchFamily="34" charset="-122"/>
                <a:cs typeface="Calibri" pitchFamily="34" charset="-120"/>
              </a:rPr>
              <a:t>Dell'Acqua et al. (2023)</a:t>
            </a:r>
            <a:pPr indent="0" marL="0">
              <a:buNone/>
            </a:pPr>
            <a:r>
              <a:rPr lang="en-US" sz="1300" dirty="0">
                <a:solidFill>
                  <a:srgbClr val="33415C"/>
                </a:solidFill>
                <a:latin typeface="Calibri" pitchFamily="34" charset="0"/>
                <a:ea typeface="Calibri" pitchFamily="34" charset="-122"/>
                <a:cs typeface="Calibri" pitchFamily="34" charset="-120"/>
              </a:rPr>
              <a:t> — the jagged frontier, HBS working paper.    </a:t>
            </a:r>
            <a:pPr indent="0" marL="0">
              <a:buNone/>
            </a:pPr>
            <a:r>
              <a:rPr lang="en-US" sz="1300" b="1" dirty="0">
                <a:solidFill>
                  <a:srgbClr val="2A4D8F"/>
                </a:solidFill>
                <a:latin typeface="Calibri" pitchFamily="34" charset="0"/>
                <a:ea typeface="Calibri" pitchFamily="34" charset="-122"/>
                <a:cs typeface="Calibri" pitchFamily="34" charset="-120"/>
              </a:rPr>
              <a:t>Note</a:t>
            </a:r>
            <a:pPr indent="0" marL="0">
              <a:spcAft>
                <a:spcPts val="400"/>
              </a:spcAft>
              <a:buNone/>
            </a:pPr>
            <a:r>
              <a:rPr lang="en-US" sz="1300" dirty="0">
                <a:solidFill>
                  <a:srgbClr val="33415C"/>
                </a:solidFill>
                <a:latin typeface="Calibri" pitchFamily="34" charset="0"/>
                <a:ea typeface="Calibri" pitchFamily="34" charset="-122"/>
                <a:cs typeface="Calibri" pitchFamily="34" charset="-120"/>
              </a:rPr>
              <a:t> — some tasks do automate; use these figures as approximate.</a:t>
            </a:r>
            <a:endParaRPr lang="en-US" sz="1300" dirty="0"/>
          </a:p>
          <a:p>
            <a:pPr indent="0" marL="0">
              <a:buNone/>
            </a:pPr>
            <a:r>
              <a:rPr lang="en-US" sz="1150" i="1" dirty="0">
                <a:solidFill>
                  <a:srgbClr val="6B7280"/>
                </a:solidFill>
                <a:latin typeface="Calibri" pitchFamily="34" charset="0"/>
                <a:ea typeface="Calibri" pitchFamily="34" charset="-122"/>
                <a:cs typeface="Calibri" pitchFamily="34" charset="-120"/>
              </a:rPr>
              <a:t>IKEA core figures (2021 launch, ~47%, ~8,500 retrained, €1.3B) supported by CX Today + PYMNTS; IKEA secondary figures and BCG jagged-frontier percentages (43%/17%) unconfirmed — do not quote until checked against a primary source.</a:t>
            </a:r>
            <a:endParaRPr lang="en-US" sz="13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News slide61.xml">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 THE NEWS · AGENTIC AI 2026 · 1 OF 5</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Everyone uses AI — few profit yet</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4</a:t>
            </a:r>
            <a:endParaRPr lang="en-US" sz="900" dirty="0"/>
          </a:p>
        </p:txBody>
      </p:sp>
      <p:sp>
        <p:nvSpPr>
          <p:cNvPr id="6" name="LeftCard"/>
          <p:cNvSpPr/>
          <p:nvPr/>
        </p:nvSpPr>
        <p:spPr>
          <a:xfrm>
            <a:off x="502920" y="1417320"/>
            <a:ext cx="5394960" cy="4389120"/>
          </a:xfrm>
          <a:prstGeom prst="roundRect">
            <a:avLst>
              <a:gd name="adj" fmla="val 1250"/>
            </a:avLst>
          </a:prstGeom>
          <a:solidFill>
            <a:srgbClr val="1B2A4A"/>
          </a:solidFill>
          <a:ln/>
        </p:spPr>
      </p:sp>
      <p:sp>
        <p:nvSpPr>
          <p:cNvPr id="7" name="BigNum"/>
          <p:cNvSpPr/>
          <p:nvPr/>
        </p:nvSpPr>
        <p:spPr>
          <a:xfrm>
            <a:off x="640080" y="1737360"/>
            <a:ext cx="5120640" cy="1463040"/>
          </a:xfrm>
          <a:prstGeom prst="rect">
            <a:avLst/>
          </a:prstGeom>
          <a:noFill/>
          <a:ln/>
        </p:spPr>
        <p:txBody>
          <a:bodyPr wrap="square" lIns="0" tIns="0" rIns="0" bIns="0" rtlCol="0" anchor="ctr"/>
          <a:lstStyle/>
          <a:p>
            <a:pPr algn="ctr" indent="0" marL="0">
              <a:buNone/>
            </a:pPr>
            <a:r>
              <a:rPr lang="en-US" sz="9000" b="1" dirty="0">
                <a:solidFill>
                  <a:srgbClr val="E0A83B"/>
                </a:solidFill>
                <a:latin typeface="Cambria" pitchFamily="34" charset="0"/>
                <a:ea typeface="Cambria" pitchFamily="34" charset="-122"/>
                <a:cs typeface="Cambria" pitchFamily="34" charset="-120"/>
              </a:rPr>
              <a:t>88%</a:t>
            </a:r>
            <a:endParaRPr lang="en-US" sz="9000" dirty="0"/>
          </a:p>
        </p:txBody>
      </p:sp>
      <p:sp>
        <p:nvSpPr>
          <p:cNvPr id="8" name="Unit"/>
          <p:cNvSpPr/>
          <p:nvPr/>
        </p:nvSpPr>
        <p:spPr>
          <a:xfrm>
            <a:off x="640080" y="3245040"/>
            <a:ext cx="5120640" cy="50292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of companies use AI regularly</a:t>
            </a:r>
            <a:endParaRPr lang="en-US" sz="1800" dirty="0"/>
          </a:p>
        </p:txBody>
      </p:sp>
      <p:sp>
        <p:nvSpPr>
          <p:cNvPr id="9" name="Sub"/>
          <p:cNvSpPr/>
          <p:nvPr/>
        </p:nvSpPr>
        <p:spPr>
          <a:xfrm>
            <a:off x="777240" y="3886200"/>
            <a:ext cx="4846320" cy="1417320"/>
          </a:xfrm>
          <a:prstGeom prst="rect">
            <a:avLst/>
          </a:prstGeom>
          <a:noFill/>
          <a:ln/>
        </p:spPr>
        <p:txBody>
          <a:bodyPr wrap="square" lIns="0" tIns="0" rIns="0" bIns="0" rtlCol="0" anchor="t"/>
          <a:lstStyle/>
          <a:p>
            <a:pPr algn="ctr" indent="0" marL="0">
              <a:lnSpc>
                <a:spcPct val="108000"/>
              </a:lnSpc>
              <a:buNone/>
            </a:pPr>
            <a:r>
              <a:rPr lang="en-US" sz="1300" dirty="0">
                <a:solidFill>
                  <a:srgbClr val="AEBBD4"/>
                </a:solidFill>
                <a:latin typeface="Calibri" pitchFamily="34" charset="0"/>
                <a:ea typeface="Calibri" pitchFamily="34" charset="-122"/>
                <a:cs typeface="Calibri" pitchFamily="34" charset="-120"/>
              </a:rPr>
              <a:t>but only ~39% report any EBIT impact — and only ~6% are AI “high performers”</a:t>
            </a:r>
            <a:endParaRPr lang="en-US" sz="1300" dirty="0"/>
          </a:p>
        </p:txBody>
      </p:sp>
      <p:sp>
        <p:nvSpPr>
          <p:cNvPr id="10" name="RightCard"/>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RightHead"/>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The gen-AI paradox</a:t>
            </a:r>
            <a:endParaRPr lang="en-US" sz="1600" dirty="0"/>
          </a:p>
        </p:txBody>
      </p:sp>
      <p:sp>
        <p:nvSpPr>
          <p:cNvPr id="12" name="RightBody"/>
          <p:cNvSpPr/>
          <p:nvPr/>
        </p:nvSpPr>
        <p:spPr>
          <a:xfrm>
            <a:off x="6400800" y="2148840"/>
            <a:ext cx="5074920" cy="3566160"/>
          </a:xfrm>
          <a:prstGeom prst="rect">
            <a:avLst/>
          </a:prstGeom>
          <a:noFill/>
          <a:ln/>
        </p:spPr>
        <p:txBody>
          <a:bodyPr wrap="square" lIns="0" tIns="0" rIns="0" bIns="0" rtlCol="0" anchor="t"/>
          <a:lstStyle/>
          <a:p>
            <a:pPr indent="0" marL="0">
              <a:lnSpc>
                <a:spcPct val="108000"/>
              </a:lnSpc>
              <a:spcAft>
                <a:spcPts val="1200"/>
              </a:spcAft>
              <a:buNone/>
            </a:pPr>
            <a:r>
              <a:rPr lang="en-US" sz="1400" dirty="0">
                <a:solidFill>
                  <a:srgbClr val="33415C"/>
                </a:solidFill>
                <a:latin typeface="Calibri" pitchFamily="34" charset="0"/>
                <a:ea typeface="Calibri" pitchFamily="34" charset="-122"/>
                <a:cs typeface="Calibri" pitchFamily="34" charset="-120"/>
              </a:rPr>
              <a:t>Across a global survey, AI adoption is nearly universal, yet most firms still see little on the bottom line. Using AI is easy; capturing measurable value is not.</a:t>
            </a:r>
            <a:endParaRPr lang="en-US" sz="1400" dirty="0"/>
          </a:p>
          <a:p>
            <a:pPr indent="0" marL="0">
              <a:lnSpc>
                <a:spcPct val="108000"/>
              </a:lnSpc>
              <a:spcAft>
                <a:spcPts val="1200"/>
              </a:spcAft>
              <a:buNone/>
            </a:pPr>
            <a:r>
              <a:rPr lang="en-US" sz="1400" b="1" dirty="0">
                <a:solidFill>
                  <a:srgbClr val="1B2A4A"/>
                </a:solidFill>
                <a:latin typeface="Calibri" pitchFamily="34" charset="0"/>
                <a:ea typeface="Calibri" pitchFamily="34" charset="-122"/>
                <a:cs typeface="Calibri" pitchFamily="34" charset="-120"/>
              </a:rPr>
              <a:t xml:space="preserve">So what:  </a:t>
            </a:r>
            <a:r>
              <a:rPr lang="en-US" sz="1400" dirty="0">
                <a:solidFill>
                  <a:srgbClr val="33415C"/>
                </a:solidFill>
                <a:latin typeface="Calibri" pitchFamily="34" charset="0"/>
                <a:ea typeface="Calibri" pitchFamily="34" charset="-122"/>
                <a:cs typeface="Calibri" pitchFamily="34" charset="-120"/>
              </a:rPr>
              <a:t>everyone uses AI, but few profit yet — building real agents is the bridge from “using AI” to changing how the business runs.</a:t>
            </a:r>
            <a:endParaRPr lang="en-US" sz="1400" dirty="0"/>
          </a:p>
        </p:txBody>
      </p:sp>
      <p:sp>
        <p:nvSpPr>
          <p:cNvPr id="13" name="Caption"/>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McKinsey, State of AI in 2025 (2025). Figures approximate.</a:t>
            </a:r>
            <a:endParaRPr lang="en-US" sz="10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News slide62.xml">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 THE NEWS · AGENTIC AI 2026 · 2 OF 5</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You’re at the start of this</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5</a:t>
            </a:r>
            <a:endParaRPr lang="en-US" sz="900" dirty="0"/>
          </a:p>
        </p:txBody>
      </p:sp>
      <p:sp>
        <p:nvSpPr>
          <p:cNvPr id="6" name="LeftCard"/>
          <p:cNvSpPr/>
          <p:nvPr/>
        </p:nvSpPr>
        <p:spPr>
          <a:xfrm>
            <a:off x="502920" y="1417320"/>
            <a:ext cx="5394960" cy="4389120"/>
          </a:xfrm>
          <a:prstGeom prst="roundRect">
            <a:avLst>
              <a:gd name="adj" fmla="val 1250"/>
            </a:avLst>
          </a:prstGeom>
          <a:solidFill>
            <a:srgbClr val="1B2A4A"/>
          </a:solidFill>
          <a:ln/>
        </p:spPr>
      </p:sp>
      <p:sp>
        <p:nvSpPr>
          <p:cNvPr id="7" name="BigNum"/>
          <p:cNvSpPr/>
          <p:nvPr/>
        </p:nvSpPr>
        <p:spPr>
          <a:xfrm>
            <a:off x="640080" y="1737360"/>
            <a:ext cx="5120640" cy="1463040"/>
          </a:xfrm>
          <a:prstGeom prst="rect">
            <a:avLst/>
          </a:prstGeom>
          <a:noFill/>
          <a:ln/>
        </p:spPr>
        <p:txBody>
          <a:bodyPr wrap="square" lIns="0" tIns="0" rIns="0" bIns="0" rtlCol="0" anchor="ctr"/>
          <a:lstStyle/>
          <a:p>
            <a:pPr algn="ctr" indent="0" marL="0">
              <a:buNone/>
            </a:pPr>
            <a:r>
              <a:rPr lang="en-US" sz="9000" b="1" dirty="0">
                <a:solidFill>
                  <a:srgbClr val="E0A83B"/>
                </a:solidFill>
                <a:latin typeface="Cambria" pitchFamily="34" charset="0"/>
                <a:ea typeface="Cambria" pitchFamily="34" charset="-122"/>
                <a:cs typeface="Cambria" pitchFamily="34" charset="-120"/>
              </a:rPr>
              <a:t>40%</a:t>
            </a:r>
            <a:endParaRPr lang="en-US" sz="9000" dirty="0"/>
          </a:p>
        </p:txBody>
      </p:sp>
      <p:sp>
        <p:nvSpPr>
          <p:cNvPr id="8" name="Unit"/>
          <p:cNvSpPr/>
          <p:nvPr/>
        </p:nvSpPr>
        <p:spPr>
          <a:xfrm>
            <a:off x="640080" y="3245040"/>
            <a:ext cx="5120640" cy="50292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of enterprise apps by end of 2026</a:t>
            </a:r>
            <a:endParaRPr lang="en-US" sz="1800" dirty="0"/>
          </a:p>
        </p:txBody>
      </p:sp>
      <p:sp>
        <p:nvSpPr>
          <p:cNvPr id="9" name="Sub"/>
          <p:cNvSpPr/>
          <p:nvPr/>
        </p:nvSpPr>
        <p:spPr>
          <a:xfrm>
            <a:off x="777240" y="3886200"/>
            <a:ext cx="4846320" cy="1417320"/>
          </a:xfrm>
          <a:prstGeom prst="rect">
            <a:avLst/>
          </a:prstGeom>
          <a:noFill/>
          <a:ln/>
        </p:spPr>
        <p:txBody>
          <a:bodyPr wrap="square" lIns="0" tIns="0" rIns="0" bIns="0" rtlCol="0" anchor="t"/>
          <a:lstStyle/>
          <a:p>
            <a:pPr algn="ctr" indent="0" marL="0">
              <a:lnSpc>
                <a:spcPct val="108000"/>
              </a:lnSpc>
              <a:buNone/>
            </a:pPr>
            <a:r>
              <a:rPr lang="en-US" sz="1300" dirty="0">
                <a:solidFill>
                  <a:srgbClr val="AEBBD4"/>
                </a:solidFill>
                <a:latin typeface="Calibri" pitchFamily="34" charset="0"/>
                <a:ea typeface="Calibri" pitchFamily="34" charset="-122"/>
                <a:cs typeface="Calibri" pitchFamily="34" charset="-120"/>
              </a:rPr>
              <a:t>will ship with built-in, task-specific AI agents — up from under 5% in 2025</a:t>
            </a:r>
            <a:endParaRPr lang="en-US" sz="1300" dirty="0"/>
          </a:p>
        </p:txBody>
      </p:sp>
      <p:sp>
        <p:nvSpPr>
          <p:cNvPr id="10" name="RightCard"/>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RightHead"/>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From rare to default in one year</a:t>
            </a:r>
            <a:endParaRPr lang="en-US" sz="1600" dirty="0"/>
          </a:p>
        </p:txBody>
      </p:sp>
      <p:sp>
        <p:nvSpPr>
          <p:cNvPr id="12" name="RightBody"/>
          <p:cNvSpPr/>
          <p:nvPr/>
        </p:nvSpPr>
        <p:spPr>
          <a:xfrm>
            <a:off x="6400800" y="2148840"/>
            <a:ext cx="5074920" cy="3566160"/>
          </a:xfrm>
          <a:prstGeom prst="rect">
            <a:avLst/>
          </a:prstGeom>
          <a:noFill/>
          <a:ln/>
        </p:spPr>
        <p:txBody>
          <a:bodyPr wrap="square" lIns="0" tIns="0" rIns="0" bIns="0" rtlCol="0" anchor="t"/>
          <a:lstStyle/>
          <a:p>
            <a:pPr indent="0" marL="0">
              <a:lnSpc>
                <a:spcPct val="108000"/>
              </a:lnSpc>
              <a:spcAft>
                <a:spcPts val="1200"/>
              </a:spcAft>
              <a:buNone/>
            </a:pPr>
            <a:r>
              <a:rPr lang="en-US" sz="1400" dirty="0">
                <a:solidFill>
                  <a:srgbClr val="33415C"/>
                </a:solidFill>
                <a:latin typeface="Calibri" pitchFamily="34" charset="0"/>
                <a:ea typeface="Calibri" pitchFamily="34" charset="-122"/>
                <a:cs typeface="Calibri" pitchFamily="34" charset="-120"/>
              </a:rPr>
              <a:t>Analysts project agents inside business software jump from a rarity to a default feature within a single year. The tools you learn here are arriving in the products you’ll use at work.</a:t>
            </a:r>
            <a:endParaRPr lang="en-US" sz="1400" dirty="0"/>
          </a:p>
          <a:p>
            <a:pPr indent="0" marL="0">
              <a:lnSpc>
                <a:spcPct val="108000"/>
              </a:lnSpc>
              <a:spcAft>
                <a:spcPts val="1200"/>
              </a:spcAft>
              <a:buNone/>
            </a:pPr>
            <a:r>
              <a:rPr lang="en-US" sz="1400" b="1" dirty="0">
                <a:solidFill>
                  <a:srgbClr val="1B2A4A"/>
                </a:solidFill>
                <a:latin typeface="Calibri" pitchFamily="34" charset="0"/>
                <a:ea typeface="Calibri" pitchFamily="34" charset="-122"/>
                <a:cs typeface="Calibri" pitchFamily="34" charset="-120"/>
              </a:rPr>
              <a:t xml:space="preserve">So what:  </a:t>
            </a:r>
            <a:r>
              <a:rPr lang="en-US" sz="1400" dirty="0">
                <a:solidFill>
                  <a:srgbClr val="33415C"/>
                </a:solidFill>
                <a:latin typeface="Calibri" pitchFamily="34" charset="0"/>
                <a:ea typeface="Calibri" pitchFamily="34" charset="-122"/>
                <a:cs typeface="Calibri" pitchFamily="34" charset="-120"/>
              </a:rPr>
              <a:t>you’re early. Getting fluent in agents now is a be-early advantage as they become standard.</a:t>
            </a:r>
            <a:endParaRPr lang="en-US" sz="1400" dirty="0"/>
          </a:p>
        </p:txBody>
      </p:sp>
      <p:sp>
        <p:nvSpPr>
          <p:cNvPr id="13" name="Caption"/>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Gartner (2025). Projection — verify before class.</a:t>
            </a:r>
            <a:endParaRPr lang="en-US" sz="1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News slide63.xml">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 THE NEWS · AGENTIC AI 2026 · 3 OF 5</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Software can hold your wallet</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a:t>
            </a:r>
            <a:endParaRPr lang="en-US" sz="900" dirty="0"/>
          </a:p>
        </p:txBody>
      </p:sp>
      <p:sp>
        <p:nvSpPr>
          <p:cNvPr id="6" name="LeftCard"/>
          <p:cNvSpPr/>
          <p:nvPr/>
        </p:nvSpPr>
        <p:spPr>
          <a:xfrm>
            <a:off x="502920" y="1417320"/>
            <a:ext cx="5394960" cy="4389120"/>
          </a:xfrm>
          <a:prstGeom prst="roundRect">
            <a:avLst>
              <a:gd name="adj" fmla="val 1250"/>
            </a:avLst>
          </a:prstGeom>
          <a:solidFill>
            <a:srgbClr val="1B2A4A"/>
          </a:solidFill>
          <a:ln/>
        </p:spPr>
      </p:sp>
      <p:sp>
        <p:nvSpPr>
          <p:cNvPr id="7" name="BigNum"/>
          <p:cNvSpPr/>
          <p:nvPr/>
        </p:nvSpPr>
        <p:spPr>
          <a:xfrm>
            <a:off x="640080" y="1737360"/>
            <a:ext cx="5120640" cy="1463040"/>
          </a:xfrm>
          <a:prstGeom prst="rect">
            <a:avLst/>
          </a:prstGeom>
          <a:noFill/>
          <a:ln/>
        </p:spPr>
        <p:txBody>
          <a:bodyPr wrap="square" lIns="0" tIns="0" rIns="0" bIns="0" rtlCol="0" anchor="ctr"/>
          <a:lstStyle/>
          <a:p>
            <a:pPr algn="ctr" indent="0" marL="0">
              <a:buNone/>
            </a:pPr>
            <a:r>
              <a:rPr lang="en-US" sz="10000" b="1" dirty="0">
                <a:solidFill>
                  <a:srgbClr val="E0A83B"/>
                </a:solidFill>
                <a:latin typeface="Cambria" pitchFamily="34" charset="0"/>
                <a:ea typeface="Cambria" pitchFamily="34" charset="-122"/>
                <a:cs typeface="Cambria" pitchFamily="34" charset="-120"/>
              </a:rPr>
              <a:t>4+</a:t>
            </a:r>
            <a:endParaRPr lang="en-US" sz="10000" dirty="0"/>
          </a:p>
        </p:txBody>
      </p:sp>
      <p:sp>
        <p:nvSpPr>
          <p:cNvPr id="8" name="Unit"/>
          <p:cNvSpPr/>
          <p:nvPr/>
        </p:nvSpPr>
        <p:spPr>
          <a:xfrm>
            <a:off x="640080" y="3245040"/>
            <a:ext cx="5120640" cy="50292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live agentic-commerce efforts</a:t>
            </a:r>
            <a:endParaRPr lang="en-US" sz="1800" dirty="0"/>
          </a:p>
        </p:txBody>
      </p:sp>
      <p:sp>
        <p:nvSpPr>
          <p:cNvPr id="9" name="Sub"/>
          <p:cNvSpPr/>
          <p:nvPr/>
        </p:nvSpPr>
        <p:spPr>
          <a:xfrm>
            <a:off x="777240" y="3886200"/>
            <a:ext cx="4846320" cy="1417320"/>
          </a:xfrm>
          <a:prstGeom prst="rect">
            <a:avLst/>
          </a:prstGeom>
          <a:noFill/>
          <a:ln/>
        </p:spPr>
        <p:txBody>
          <a:bodyPr wrap="square" lIns="0" tIns="0" rIns="0" bIns="0" rtlCol="0" anchor="t"/>
          <a:lstStyle/>
          <a:p>
            <a:pPr algn="ctr" indent="0" marL="0">
              <a:lnSpc>
                <a:spcPct val="108000"/>
              </a:lnSpc>
              <a:buNone/>
            </a:pPr>
            <a:r>
              <a:rPr lang="en-US" sz="1300" dirty="0">
                <a:solidFill>
                  <a:srgbClr val="AEBBD4"/>
                </a:solidFill>
                <a:latin typeface="Calibri" pitchFamily="34" charset="0"/>
                <a:ea typeface="Calibri" pitchFamily="34" charset="-122"/>
                <a:cs typeface="Calibri" pitchFamily="34" charset="-120"/>
              </a:rPr>
              <a:t>Visa + OpenAI, ChatGPT Instant Checkout, Amazon “Buy for Me”, Mastercard Agent Pay</a:t>
            </a:r>
            <a:endParaRPr lang="en-US" sz="1300" dirty="0"/>
          </a:p>
        </p:txBody>
      </p:sp>
      <p:sp>
        <p:nvSpPr>
          <p:cNvPr id="10" name="RightCard"/>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RightHead"/>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Agents can transact now</a:t>
            </a:r>
            <a:endParaRPr lang="en-US" sz="1600" dirty="0"/>
          </a:p>
        </p:txBody>
      </p:sp>
      <p:sp>
        <p:nvSpPr>
          <p:cNvPr id="12" name="RightBody"/>
          <p:cNvSpPr/>
          <p:nvPr/>
        </p:nvSpPr>
        <p:spPr>
          <a:xfrm>
            <a:off x="6400800" y="2148840"/>
            <a:ext cx="5074920" cy="3566160"/>
          </a:xfrm>
          <a:prstGeom prst="rect">
            <a:avLst/>
          </a:prstGeom>
          <a:noFill/>
          <a:ln/>
        </p:spPr>
        <p:txBody>
          <a:bodyPr wrap="square" lIns="0" tIns="0" rIns="0" bIns="0" rtlCol="0" anchor="t"/>
          <a:lstStyle/>
          <a:p>
            <a:pPr indent="0" marL="0">
              <a:lnSpc>
                <a:spcPct val="108000"/>
              </a:lnSpc>
              <a:spcAft>
                <a:spcPts val="1200"/>
              </a:spcAft>
              <a:buNone/>
            </a:pPr>
            <a:r>
              <a:rPr lang="en-US" sz="1400" dirty="0">
                <a:solidFill>
                  <a:srgbClr val="33415C"/>
                </a:solidFill>
                <a:latin typeface="Calibri" pitchFamily="34" charset="0"/>
                <a:ea typeface="Calibri" pitchFamily="34" charset="-122"/>
                <a:cs typeface="Calibri" pitchFamily="34" charset="-120"/>
              </a:rPr>
              <a:t>Visa and OpenAI (2026) announced tooling that lets merchants verify and process purchases made by AI agents — one of several efforts letting an agent complete a real transaction for you.</a:t>
            </a:r>
            <a:endParaRPr lang="en-US" sz="1400" dirty="0"/>
          </a:p>
          <a:p>
            <a:pPr indent="0" marL="0">
              <a:lnSpc>
                <a:spcPct val="108000"/>
              </a:lnSpc>
              <a:spcAft>
                <a:spcPts val="1200"/>
              </a:spcAft>
              <a:buNone/>
            </a:pPr>
            <a:r>
              <a:rPr lang="en-US" sz="1400" b="1" dirty="0">
                <a:solidFill>
                  <a:srgbClr val="1B2A4A"/>
                </a:solidFill>
                <a:latin typeface="Calibri" pitchFamily="34" charset="0"/>
                <a:ea typeface="Calibri" pitchFamily="34" charset="-122"/>
                <a:cs typeface="Calibri" pitchFamily="34" charset="-120"/>
              </a:rPr>
              <a:t xml:space="preserve">So what:  </a:t>
            </a:r>
            <a:r>
              <a:rPr lang="en-US" sz="1400" dirty="0">
                <a:solidFill>
                  <a:srgbClr val="33415C"/>
                </a:solidFill>
                <a:latin typeface="Calibri" pitchFamily="34" charset="0"/>
                <a:ea typeface="Calibri" pitchFamily="34" charset="-122"/>
                <a:cs typeface="Calibri" pitchFamily="34" charset="-120"/>
              </a:rPr>
              <a:t>software can hold your wallet. Ask the room: what could go right — and wrong — when an agent can buy things on your behalf?</a:t>
            </a:r>
            <a:endParaRPr lang="en-US" sz="1400" dirty="0"/>
          </a:p>
        </p:txBody>
      </p:sp>
      <p:sp>
        <p:nvSpPr>
          <p:cNvPr id="13" name="Caption"/>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Digital Commerce 360 (2026).</a:t>
            </a:r>
            <a:endParaRPr lang="en-US" sz="1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News slide64.xml">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B4483C"/>
                </a:solidFill>
                <a:latin typeface="Calibri" pitchFamily="34" charset="0"/>
                <a:ea typeface="Calibri" pitchFamily="34" charset="-122"/>
                <a:cs typeface="Calibri" pitchFamily="34" charset="-120"/>
              </a:rPr>
              <a:t>IN THE NEWS · AGENTIC AI 2026 · 4 OF 5</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Autonomy cuts both ways</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7</a:t>
            </a:r>
            <a:endParaRPr lang="en-US" sz="900" dirty="0"/>
          </a:p>
        </p:txBody>
      </p:sp>
      <p:sp>
        <p:nvSpPr>
          <p:cNvPr id="6" name="LeftCard"/>
          <p:cNvSpPr/>
          <p:nvPr/>
        </p:nvSpPr>
        <p:spPr>
          <a:xfrm>
            <a:off x="502920" y="1417320"/>
            <a:ext cx="5394960" cy="4389120"/>
          </a:xfrm>
          <a:prstGeom prst="roundRect">
            <a:avLst>
              <a:gd name="adj" fmla="val 1250"/>
            </a:avLst>
          </a:prstGeom>
          <a:solidFill>
            <a:srgbClr val="1B2A4A"/>
          </a:solidFill>
          <a:ln/>
        </p:spPr>
      </p:sp>
      <p:sp>
        <p:nvSpPr>
          <p:cNvPr id="7" name="BigNum"/>
          <p:cNvSpPr/>
          <p:nvPr/>
        </p:nvSpPr>
        <p:spPr>
          <a:xfrm>
            <a:off x="640080" y="1737360"/>
            <a:ext cx="5120640" cy="1463040"/>
          </a:xfrm>
          <a:prstGeom prst="rect">
            <a:avLst/>
          </a:prstGeom>
          <a:noFill/>
          <a:ln/>
        </p:spPr>
        <p:txBody>
          <a:bodyPr wrap="square" lIns="0" tIns="0" rIns="0" bIns="0" rtlCol="0" anchor="ctr"/>
          <a:lstStyle/>
          <a:p>
            <a:pPr algn="ctr" indent="0" marL="0">
              <a:buNone/>
            </a:pPr>
            <a:r>
              <a:rPr lang="en-US" sz="6000" b="1" dirty="0">
                <a:solidFill>
                  <a:srgbClr val="B4483C"/>
                </a:solidFill>
                <a:latin typeface="Cambria" pitchFamily="34" charset="0"/>
                <a:ea typeface="Cambria" pitchFamily="34" charset="-122"/>
                <a:cs typeface="Cambria" pitchFamily="34" charset="-120"/>
              </a:rPr>
              <a:t>80–90%</a:t>
            </a:r>
            <a:endParaRPr lang="en-US" sz="6000" dirty="0"/>
          </a:p>
        </p:txBody>
      </p:sp>
      <p:sp>
        <p:nvSpPr>
          <p:cNvPr id="8" name="Unit"/>
          <p:cNvSpPr/>
          <p:nvPr/>
        </p:nvSpPr>
        <p:spPr>
          <a:xfrm>
            <a:off x="640080" y="3245040"/>
            <a:ext cx="5120640" cy="50292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of a real cyber-espionage campaign</a:t>
            </a:r>
            <a:endParaRPr lang="en-US" sz="1800" dirty="0"/>
          </a:p>
        </p:txBody>
      </p:sp>
      <p:sp>
        <p:nvSpPr>
          <p:cNvPr id="9" name="Sub"/>
          <p:cNvSpPr/>
          <p:nvPr/>
        </p:nvSpPr>
        <p:spPr>
          <a:xfrm>
            <a:off x="777240" y="3886200"/>
            <a:ext cx="4846320" cy="1417320"/>
          </a:xfrm>
          <a:prstGeom prst="rect">
            <a:avLst/>
          </a:prstGeom>
          <a:noFill/>
          <a:ln/>
        </p:spPr>
        <p:txBody>
          <a:bodyPr wrap="square" lIns="0" tIns="0" rIns="0" bIns="0" rtlCol="0" anchor="t"/>
          <a:lstStyle/>
          <a:p>
            <a:pPr algn="ctr" indent="0" marL="0">
              <a:lnSpc>
                <a:spcPct val="108000"/>
              </a:lnSpc>
              <a:buNone/>
            </a:pPr>
            <a:r>
              <a:rPr lang="en-US" sz="1300" dirty="0">
                <a:solidFill>
                  <a:srgbClr val="AEBBD4"/>
                </a:solidFill>
                <a:latin typeface="Calibri" pitchFamily="34" charset="0"/>
                <a:ea typeface="Calibri" pitchFamily="34" charset="-122"/>
                <a:cs typeface="Calibri" pitchFamily="34" charset="-120"/>
              </a:rPr>
              <a:t>automated by an agentic coding tool after a state-linked group jailbroke it — against ~30 targets (Nov 2025)</a:t>
            </a:r>
            <a:endParaRPr lang="en-US" sz="1300" dirty="0"/>
          </a:p>
        </p:txBody>
      </p:sp>
      <p:sp>
        <p:nvSpPr>
          <p:cNvPr id="10" name="RightCard"/>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RightHead"/>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Power + autonomy = new risk</a:t>
            </a:r>
            <a:endParaRPr lang="en-US" sz="1600" dirty="0"/>
          </a:p>
        </p:txBody>
      </p:sp>
      <p:sp>
        <p:nvSpPr>
          <p:cNvPr id="12" name="RightBody"/>
          <p:cNvSpPr/>
          <p:nvPr/>
        </p:nvSpPr>
        <p:spPr>
          <a:xfrm>
            <a:off x="6400800" y="2148840"/>
            <a:ext cx="5074920" cy="3566160"/>
          </a:xfrm>
          <a:prstGeom prst="rect">
            <a:avLst/>
          </a:prstGeom>
          <a:noFill/>
          <a:ln/>
        </p:spPr>
        <p:txBody>
          <a:bodyPr wrap="square" lIns="0" tIns="0" rIns="0" bIns="0" rtlCol="0" anchor="t"/>
          <a:lstStyle/>
          <a:p>
            <a:pPr indent="0" marL="0">
              <a:lnSpc>
                <a:spcPct val="108000"/>
              </a:lnSpc>
              <a:spcAft>
                <a:spcPts val="1200"/>
              </a:spcAft>
              <a:buNone/>
            </a:pPr>
            <a:r>
              <a:rPr lang="en-US" sz="1400" dirty="0">
                <a:solidFill>
                  <a:srgbClr val="33415C"/>
                </a:solidFill>
                <a:latin typeface="Calibri" pitchFamily="34" charset="0"/>
                <a:ea typeface="Calibri" pitchFamily="34" charset="-122"/>
                <a:cs typeface="Calibri" pitchFamily="34" charset="-120"/>
              </a:rPr>
              <a:t>Anthropic disclosed that a state-linked group jailbroke an agentic coding tool and used it to automate an estimated 80–90% of a multi-stage espionage operation, with humans approving only key steps. Anthropic detected and disrupted it.</a:t>
            </a:r>
            <a:endParaRPr lang="en-US" sz="1400" dirty="0"/>
          </a:p>
          <a:p>
            <a:pPr indent="0" marL="0">
              <a:lnSpc>
                <a:spcPct val="108000"/>
              </a:lnSpc>
              <a:spcAft>
                <a:spcPts val="1200"/>
              </a:spcAft>
              <a:buNone/>
            </a:pPr>
            <a:r>
              <a:rPr lang="en-US" sz="1400" b="1" dirty="0">
                <a:solidFill>
                  <a:srgbClr val="1B2A4A"/>
                </a:solidFill>
                <a:latin typeface="Calibri" pitchFamily="34" charset="0"/>
                <a:ea typeface="Calibri" pitchFamily="34" charset="-122"/>
                <a:cs typeface="Calibri" pitchFamily="34" charset="-120"/>
              </a:rPr>
              <a:t xml:space="preserve">So what:  </a:t>
            </a:r>
            <a:r>
              <a:rPr lang="en-US" sz="1400" dirty="0">
                <a:solidFill>
                  <a:srgbClr val="33415C"/>
                </a:solidFill>
                <a:latin typeface="Calibri" pitchFamily="34" charset="0"/>
                <a:ea typeface="Calibri" pitchFamily="34" charset="-122"/>
                <a:cs typeface="Calibri" pitchFamily="34" charset="-120"/>
              </a:rPr>
              <a:t>the same autonomy that makes agents useful makes them dangerous at machine speed — this previews our security week.</a:t>
            </a:r>
            <a:endParaRPr lang="en-US" sz="1400" dirty="0"/>
          </a:p>
        </p:txBody>
      </p:sp>
      <p:sp>
        <p:nvSpPr>
          <p:cNvPr id="13" name="Caption"/>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Anthropic / Cybersecurity Dive (2025).</a:t>
            </a:r>
            <a:endParaRPr lang="en-US" sz="10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News slide65.xml">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IN THE NEWS · AGENTIC AI 2026 · 5 OF 5</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What this means for your career</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8</a:t>
            </a:r>
            <a:endParaRPr lang="en-US" sz="900" dirty="0"/>
          </a:p>
        </p:txBody>
      </p:sp>
      <p:sp>
        <p:nvSpPr>
          <p:cNvPr id="6" name="LeftCard"/>
          <p:cNvSpPr/>
          <p:nvPr/>
        </p:nvSpPr>
        <p:spPr>
          <a:xfrm>
            <a:off x="502920" y="1417320"/>
            <a:ext cx="5394960" cy="4389120"/>
          </a:xfrm>
          <a:prstGeom prst="roundRect">
            <a:avLst>
              <a:gd name="adj" fmla="val 1250"/>
            </a:avLst>
          </a:prstGeom>
          <a:solidFill>
            <a:srgbClr val="1B2A4A"/>
          </a:solidFill>
          <a:ln/>
        </p:spPr>
      </p:sp>
      <p:sp>
        <p:nvSpPr>
          <p:cNvPr id="7" name="BigNum"/>
          <p:cNvSpPr/>
          <p:nvPr/>
        </p:nvSpPr>
        <p:spPr>
          <a:xfrm>
            <a:off x="640080" y="1737360"/>
            <a:ext cx="5120640" cy="1463040"/>
          </a:xfrm>
          <a:prstGeom prst="rect">
            <a:avLst/>
          </a:prstGeom>
          <a:noFill/>
          <a:ln/>
        </p:spPr>
        <p:txBody>
          <a:bodyPr wrap="square" lIns="0" tIns="0" rIns="0" bIns="0" rtlCol="0" anchor="ctr"/>
          <a:lstStyle/>
          <a:p>
            <a:pPr algn="ctr" indent="0" marL="0">
              <a:buNone/>
            </a:pPr>
            <a:r>
              <a:rPr lang="en-US" sz="7000" b="1" dirty="0">
                <a:solidFill>
                  <a:srgbClr val="E0A83B"/>
                </a:solidFill>
                <a:latin typeface="Cambria" pitchFamily="34" charset="0"/>
                <a:ea typeface="Cambria" pitchFamily="34" charset="-122"/>
                <a:cs typeface="Cambria" pitchFamily="34" charset="-120"/>
              </a:rPr>
              <a:t>‒14%</a:t>
            </a:r>
            <a:endParaRPr lang="en-US" sz="7000" dirty="0"/>
          </a:p>
        </p:txBody>
      </p:sp>
      <p:sp>
        <p:nvSpPr>
          <p:cNvPr id="8" name="Unit"/>
          <p:cNvSpPr/>
          <p:nvPr/>
        </p:nvSpPr>
        <p:spPr>
          <a:xfrm>
            <a:off x="640080" y="3245040"/>
            <a:ext cx="5120640" cy="502920"/>
          </a:xfrm>
          <a:prstGeom prst="rect">
            <a:avLst/>
          </a:prstGeom>
          <a:noFill/>
          <a:ln/>
        </p:spPr>
        <p:txBody>
          <a:bodyPr wrap="square" lIns="0" tIns="0" rIns="0" bIns="0" rtlCol="0" anchor="ctr"/>
          <a:lstStyle/>
          <a:p>
            <a:pPr algn="ctr" indent="0" marL="0">
              <a:buNone/>
            </a:pPr>
            <a:r>
              <a:rPr lang="en-US" sz="1800" dirty="0">
                <a:solidFill>
                  <a:srgbClr val="FFFFFF"/>
                </a:solidFill>
                <a:latin typeface="Calibri" pitchFamily="34" charset="0"/>
                <a:ea typeface="Calibri" pitchFamily="34" charset="-122"/>
                <a:cs typeface="Calibri" pitchFamily="34" charset="-120"/>
              </a:rPr>
              <a:t>hiring rate for ages 22–25</a:t>
            </a:r>
            <a:endParaRPr lang="en-US" sz="1800" dirty="0"/>
          </a:p>
        </p:txBody>
      </p:sp>
      <p:sp>
        <p:nvSpPr>
          <p:cNvPr id="9" name="Sub"/>
          <p:cNvSpPr/>
          <p:nvPr/>
        </p:nvSpPr>
        <p:spPr>
          <a:xfrm>
            <a:off x="777240" y="3886200"/>
            <a:ext cx="4846320" cy="1417320"/>
          </a:xfrm>
          <a:prstGeom prst="rect">
            <a:avLst/>
          </a:prstGeom>
          <a:noFill/>
          <a:ln/>
        </p:spPr>
        <p:txBody>
          <a:bodyPr wrap="square" lIns="0" tIns="0" rIns="0" bIns="0" rtlCol="0" anchor="t"/>
          <a:lstStyle/>
          <a:p>
            <a:pPr algn="ctr" indent="0" marL="0">
              <a:lnSpc>
                <a:spcPct val="108000"/>
              </a:lnSpc>
              <a:buNone/>
            </a:pPr>
            <a:r>
              <a:rPr lang="en-US" sz="1300" dirty="0">
                <a:solidFill>
                  <a:srgbClr val="AEBBD4"/>
                </a:solidFill>
                <a:latin typeface="Calibri" pitchFamily="34" charset="0"/>
                <a:ea typeface="Calibri" pitchFamily="34" charset="-122"/>
                <a:cs typeface="Calibri" pitchFamily="34" charset="-120"/>
              </a:rPr>
              <a:t>into AI-exposed jobs since ChatGPT — with no measurable rise in overall unemployment</a:t>
            </a:r>
            <a:endParaRPr lang="en-US" sz="1300" dirty="0"/>
          </a:p>
        </p:txBody>
      </p:sp>
      <p:sp>
        <p:nvSpPr>
          <p:cNvPr id="10" name="RightCard"/>
          <p:cNvSpPr/>
          <p:nvPr/>
        </p:nvSpPr>
        <p:spPr>
          <a:xfrm>
            <a:off x="6126480" y="1417320"/>
            <a:ext cx="5559552" cy="4389120"/>
          </a:xfrm>
          <a:prstGeom prst="roundRect">
            <a:avLst>
              <a:gd name="adj" fmla="val 1458"/>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RightHead"/>
          <p:cNvSpPr/>
          <p:nvPr/>
        </p:nvSpPr>
        <p:spPr>
          <a:xfrm>
            <a:off x="6400800" y="1645920"/>
            <a:ext cx="5029200" cy="365760"/>
          </a:xfrm>
          <a:prstGeom prst="rect">
            <a:avLst/>
          </a:prstGeom>
          <a:noFill/>
          <a:ln/>
        </p:spPr>
        <p:txBody>
          <a:bodyPr wrap="square" lIns="0" tIns="0" rIns="0" bIns="0" rtlCol="0" anchor="ctr"/>
          <a:lstStyle/>
          <a:p>
            <a:pPr indent="0" marL="0">
              <a:buNone/>
            </a:pPr>
            <a:r>
              <a:rPr lang="en-US" sz="1600" b="1" dirty="0">
                <a:solidFill>
                  <a:srgbClr val="2A4D8F"/>
                </a:solidFill>
                <a:latin typeface="Cambria" pitchFamily="34" charset="0"/>
                <a:ea typeface="Cambria" pitchFamily="34" charset="-122"/>
                <a:cs typeface="Cambria" pitchFamily="34" charset="-120"/>
              </a:rPr>
              <a:t>It rewards those who use it well</a:t>
            </a:r>
            <a:endParaRPr lang="en-US" sz="1600" dirty="0"/>
          </a:p>
        </p:txBody>
      </p:sp>
      <p:sp>
        <p:nvSpPr>
          <p:cNvPr id="12" name="RightBody"/>
          <p:cNvSpPr/>
          <p:nvPr/>
        </p:nvSpPr>
        <p:spPr>
          <a:xfrm>
            <a:off x="6400800" y="2148840"/>
            <a:ext cx="5074920" cy="3566160"/>
          </a:xfrm>
          <a:prstGeom prst="rect">
            <a:avLst/>
          </a:prstGeom>
          <a:noFill/>
          <a:ln/>
        </p:spPr>
        <p:txBody>
          <a:bodyPr wrap="square" lIns="0" tIns="0" rIns="0" bIns="0" rtlCol="0" anchor="t"/>
          <a:lstStyle/>
          <a:p>
            <a:pPr indent="0" marL="0">
              <a:lnSpc>
                <a:spcPct val="108000"/>
              </a:lnSpc>
              <a:spcAft>
                <a:spcPts val="1200"/>
              </a:spcAft>
              <a:buNone/>
            </a:pPr>
            <a:r>
              <a:rPr lang="en-US" sz="1400" dirty="0">
                <a:solidFill>
                  <a:srgbClr val="33415C"/>
                </a:solidFill>
                <a:latin typeface="Calibri" pitchFamily="34" charset="0"/>
                <a:ea typeface="Calibri" pitchFamily="34" charset="-122"/>
                <a:cs typeface="Calibri" pitchFamily="34" charset="-120"/>
              </a:rPr>
              <a:t>Early data shows no measurable rise in unemployment for AI-exposed occupations, but a ~14% drop in the hiring rate for 22–25-year-olds entering them. Meanwhile ~57% of AI use is augmentation — working with AI — not automation.</a:t>
            </a:r>
            <a:endParaRPr lang="en-US" sz="1400" dirty="0"/>
          </a:p>
          <a:p>
            <a:pPr indent="0" marL="0">
              <a:lnSpc>
                <a:spcPct val="108000"/>
              </a:lnSpc>
              <a:spcAft>
                <a:spcPts val="1200"/>
              </a:spcAft>
              <a:buNone/>
            </a:pPr>
            <a:r>
              <a:rPr lang="en-US" sz="1400" b="1" dirty="0">
                <a:solidFill>
                  <a:srgbClr val="1B2A4A"/>
                </a:solidFill>
                <a:latin typeface="Calibri" pitchFamily="34" charset="0"/>
                <a:ea typeface="Calibri" pitchFamily="34" charset="-122"/>
                <a:cs typeface="Calibri" pitchFamily="34" charset="-120"/>
              </a:rPr>
              <a:t xml:space="preserve">So what:  </a:t>
            </a:r>
            <a:r>
              <a:rPr lang="en-US" sz="1400" dirty="0">
                <a:solidFill>
                  <a:srgbClr val="33415C"/>
                </a:solidFill>
                <a:latin typeface="Calibri" pitchFamily="34" charset="0"/>
                <a:ea typeface="Calibri" pitchFamily="34" charset="-122"/>
                <a:cs typeface="Calibri" pitchFamily="34" charset="-120"/>
              </a:rPr>
              <a:t>it’s not replacing you — it rewards the people who can direct agents well. That’s the skill this course builds.</a:t>
            </a:r>
            <a:endParaRPr lang="en-US" sz="1400" dirty="0"/>
          </a:p>
        </p:txBody>
      </p:sp>
      <p:sp>
        <p:nvSpPr>
          <p:cNvPr id="13" name="Caption"/>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Source: Anthropic, Labor-Market Impacts / Economic Index (2026).</a:t>
            </a:r>
            <a:endParaRPr lang="en-US" sz="1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News References">
    <p:bg>
      <p:bgPr>
        <a:solidFill>
          <a:srgbClr val="F4F6FA"/>
        </a:solidFill>
      </p:bgPr>
    </p:bg>
    <p:spTree>
      <p:nvGrpSpPr>
        <p:cNvPr id="1" name=""/>
        <p:cNvGrpSpPr/>
        <p:nvPr/>
      </p:nvGrpSpPr>
      <p:grpSpPr>
        <a:xfrm>
          <a:off x="0" y="0"/>
          <a:ext cx="0" cy="0"/>
          <a:chOff x="0" y="0"/>
          <a:chExt cx="0" cy="0"/>
        </a:xfrm>
      </p:grpSpPr>
      <p:sp>
        <p:nvSpPr>
          <p:cNvPr id="2" name="Eyebrow"/>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REFERENCES · CONT.</a:t>
            </a:r>
            <a:endParaRPr lang="en-US" sz="1100" dirty="0"/>
          </a:p>
        </p:txBody>
      </p:sp>
      <p:sp>
        <p:nvSpPr>
          <p:cNvPr id="3" name="Title"/>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Sources — the In-the-News opener</a:t>
            </a:r>
            <a:endParaRPr lang="en-US" sz="2900" dirty="0"/>
          </a:p>
        </p:txBody>
      </p:sp>
      <p:sp>
        <p:nvSpPr>
          <p:cNvPr id="4" name="FooterL"/>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FooterN"/>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64</a:t>
            </a:r>
            <a:endParaRPr lang="en-US" sz="900" dirty="0"/>
          </a:p>
        </p:txBody>
      </p:sp>
      <p:sp>
        <p:nvSpPr>
          <p:cNvPr id="6" name="Card"/>
          <p:cNvSpPr/>
          <p:nvPr/>
        </p:nvSpPr>
        <p:spPr>
          <a:xfrm>
            <a:off x="502920" y="1470000"/>
            <a:ext cx="11183112" cy="740000"/>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rc"/>
          <p:cNvSpPr/>
          <p:nvPr/>
        </p:nvSpPr>
        <p:spPr>
          <a:xfrm>
            <a:off x="731520" y="1534000"/>
            <a:ext cx="10789920" cy="612000"/>
          </a:xfrm>
          <a:prstGeom prst="rect">
            <a:avLst/>
          </a:prstGeom>
          <a:noFill/>
          <a:ln/>
        </p:spPr>
        <p:txBody>
          <a:bodyPr wrap="square" lIns="0" tIns="0" rIns="0" bIns="0" rtlCol="0" anchor="ctr"/>
          <a:lstStyle/>
          <a:p>
            <a:pPr indent="0" marL="0">
              <a:spcAft>
                <a:spcPts val="200"/>
              </a:spcAft>
              <a:buNone/>
            </a:pPr>
            <a:r>
              <a:rPr lang="en-US" sz="1300" b="1" dirty="0">
                <a:solidFill>
                  <a:srgbClr val="1B2A4A"/>
                </a:solidFill>
                <a:latin typeface="Calibri" pitchFamily="34" charset="0"/>
                <a:ea typeface="Calibri" pitchFamily="34" charset="-122"/>
                <a:cs typeface="Calibri" pitchFamily="34" charset="-120"/>
              </a:rPr>
              <a:t xml:space="preserve">McKinsey (2025).  </a:t>
            </a:r>
            <a:r>
              <a:rPr lang="en-US" sz="1300" dirty="0">
                <a:solidFill>
                  <a:srgbClr val="33415C"/>
                </a:solidFill>
                <a:latin typeface="Calibri" pitchFamily="34" charset="0"/>
                <a:ea typeface="Calibri" pitchFamily="34" charset="-122"/>
                <a:cs typeface="Calibri" pitchFamily="34" charset="-120"/>
              </a:rPr>
              <a:t>State of AI in 2025 — 88% of firms regularly use AI; only ~39% report EBIT impact; ~6% are “high performers.” (Opener 1)</a:t>
            </a:r>
          </a:p>
          <a:p>
            <a:pPr indent="0" marL="0">
              <a:buNone/>
            </a:pPr>
            <a:r>
              <a:rPr lang="en-US" sz="1100" i="1" dirty="0">
                <a:solidFill>
                  <a:srgbClr val="2A4D8F"/>
                </a:solidFill>
                <a:latin typeface="Calibri" pitchFamily="34" charset="0"/>
                <a:ea typeface="Calibri" pitchFamily="34" charset="-122"/>
                <a:cs typeface="Calibri" pitchFamily="34" charset="-120"/>
              </a:rPr>
              <a:t>mckinsey.com/capabilities/quantumblack/our-insights/the-state-of-ai</a:t>
            </a:r>
          </a:p>
        </p:txBody>
      </p:sp>
      <p:sp>
        <p:nvSpPr>
          <p:cNvPr id="8" name="Card"/>
          <p:cNvSpPr/>
          <p:nvPr/>
        </p:nvSpPr>
        <p:spPr>
          <a:xfrm>
            <a:off x="502920" y="2308000"/>
            <a:ext cx="11183112" cy="740000"/>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9" name="Src"/>
          <p:cNvSpPr/>
          <p:nvPr/>
        </p:nvSpPr>
        <p:spPr>
          <a:xfrm>
            <a:off x="731520" y="2372000"/>
            <a:ext cx="10789920" cy="612000"/>
          </a:xfrm>
          <a:prstGeom prst="rect">
            <a:avLst/>
          </a:prstGeom>
          <a:noFill/>
          <a:ln/>
        </p:spPr>
        <p:txBody>
          <a:bodyPr wrap="square" lIns="0" tIns="0" rIns="0" bIns="0" rtlCol="0" anchor="ctr"/>
          <a:lstStyle/>
          <a:p>
            <a:pPr indent="0" marL="0">
              <a:spcAft>
                <a:spcPts val="200"/>
              </a:spcAft>
              <a:buNone/>
            </a:pPr>
            <a:r>
              <a:rPr lang="en-US" sz="1300" b="1" dirty="0">
                <a:solidFill>
                  <a:srgbClr val="1B2A4A"/>
                </a:solidFill>
                <a:latin typeface="Calibri" pitchFamily="34" charset="0"/>
                <a:ea typeface="Calibri" pitchFamily="34" charset="-122"/>
                <a:cs typeface="Calibri" pitchFamily="34" charset="-120"/>
              </a:rPr>
              <a:t xml:space="preserve">Gartner (2025).  </a:t>
            </a:r>
            <a:r>
              <a:rPr lang="en-US" sz="1300" dirty="0">
                <a:solidFill>
                  <a:srgbClr val="33415C"/>
                </a:solidFill>
                <a:latin typeface="Calibri" pitchFamily="34" charset="0"/>
                <a:ea typeface="Calibri" pitchFamily="34" charset="-122"/>
                <a:cs typeface="Calibri" pitchFamily="34" charset="-120"/>
              </a:rPr>
              <a:t>Press release, Aug 26, 2025 — projects &lt;5% (2025) → ~40% of enterprise apps with task-specific agents by end 2026. (Opener 2)</a:t>
            </a:r>
          </a:p>
          <a:p>
            <a:pPr indent="0" marL="0">
              <a:buNone/>
            </a:pPr>
            <a:r>
              <a:rPr lang="en-US" sz="1100" i="1" dirty="0">
                <a:solidFill>
                  <a:srgbClr val="2A4D8F"/>
                </a:solidFill>
                <a:latin typeface="Calibri" pitchFamily="34" charset="0"/>
                <a:ea typeface="Calibri" pitchFamily="34" charset="-122"/>
                <a:cs typeface="Calibri" pitchFamily="34" charset="-120"/>
              </a:rPr>
              <a:t>gartner.com/en/newsroom/press-releases (2025-08-26)</a:t>
            </a:r>
          </a:p>
        </p:txBody>
      </p:sp>
      <p:sp>
        <p:nvSpPr>
          <p:cNvPr id="10" name="Card"/>
          <p:cNvSpPr/>
          <p:nvPr/>
        </p:nvSpPr>
        <p:spPr>
          <a:xfrm>
            <a:off x="502920" y="3146000"/>
            <a:ext cx="11183112" cy="740000"/>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rc"/>
          <p:cNvSpPr/>
          <p:nvPr/>
        </p:nvSpPr>
        <p:spPr>
          <a:xfrm>
            <a:off x="731520" y="3210000"/>
            <a:ext cx="10789920" cy="612000"/>
          </a:xfrm>
          <a:prstGeom prst="rect">
            <a:avLst/>
          </a:prstGeom>
          <a:noFill/>
          <a:ln/>
        </p:spPr>
        <p:txBody>
          <a:bodyPr wrap="square" lIns="0" tIns="0" rIns="0" bIns="0" rtlCol="0" anchor="ctr"/>
          <a:lstStyle/>
          <a:p>
            <a:pPr indent="0" marL="0">
              <a:spcAft>
                <a:spcPts val="200"/>
              </a:spcAft>
              <a:buNone/>
            </a:pPr>
            <a:r>
              <a:rPr lang="en-US" sz="1300" b="1" dirty="0">
                <a:solidFill>
                  <a:srgbClr val="1B2A4A"/>
                </a:solidFill>
                <a:latin typeface="Calibri" pitchFamily="34" charset="0"/>
                <a:ea typeface="Calibri" pitchFamily="34" charset="-122"/>
                <a:cs typeface="Calibri" pitchFamily="34" charset="-120"/>
              </a:rPr>
              <a:t xml:space="preserve">Digital Commerce 360 (2026).  </a:t>
            </a:r>
            <a:r>
              <a:rPr lang="en-US" sz="1300" dirty="0">
                <a:solidFill>
                  <a:srgbClr val="33415C"/>
                </a:solidFill>
                <a:latin typeface="Calibri" pitchFamily="34" charset="0"/>
                <a:ea typeface="Calibri" pitchFamily="34" charset="-122"/>
                <a:cs typeface="Calibri" pitchFamily="34" charset="-120"/>
              </a:rPr>
              <a:t>Visa + OpenAI agent-led payments — part of a wave with ChatGPT Instant Checkout, Amazon “Buy for Me,” Mastercard Agent Pay. (Opener 3)</a:t>
            </a:r>
          </a:p>
          <a:p>
            <a:pPr indent="0" marL="0">
              <a:buNone/>
            </a:pPr>
            <a:r>
              <a:rPr lang="en-US" sz="1100" i="1" dirty="0">
                <a:solidFill>
                  <a:srgbClr val="2A4D8F"/>
                </a:solidFill>
                <a:latin typeface="Calibri" pitchFamily="34" charset="0"/>
                <a:ea typeface="Calibri" pitchFamily="34" charset="-122"/>
                <a:cs typeface="Calibri" pitchFamily="34" charset="-120"/>
              </a:rPr>
              <a:t>digitalcommerce360.com/2026/06/12/visa-openai-agent-led-payments</a:t>
            </a:r>
          </a:p>
        </p:txBody>
      </p:sp>
      <p:sp>
        <p:nvSpPr>
          <p:cNvPr id="12" name="Card"/>
          <p:cNvSpPr/>
          <p:nvPr/>
        </p:nvSpPr>
        <p:spPr>
          <a:xfrm>
            <a:off x="502920" y="3984000"/>
            <a:ext cx="11183112" cy="740000"/>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3" name="Src"/>
          <p:cNvSpPr/>
          <p:nvPr/>
        </p:nvSpPr>
        <p:spPr>
          <a:xfrm>
            <a:off x="731520" y="4048000"/>
            <a:ext cx="10789920" cy="612000"/>
          </a:xfrm>
          <a:prstGeom prst="rect">
            <a:avLst/>
          </a:prstGeom>
          <a:noFill/>
          <a:ln/>
        </p:spPr>
        <p:txBody>
          <a:bodyPr wrap="square" lIns="0" tIns="0" rIns="0" bIns="0" rtlCol="0" anchor="ctr"/>
          <a:lstStyle/>
          <a:p>
            <a:pPr indent="0" marL="0">
              <a:spcAft>
                <a:spcPts val="200"/>
              </a:spcAft>
              <a:buNone/>
            </a:pPr>
            <a:r>
              <a:rPr lang="en-US" sz="1300" b="1" dirty="0">
                <a:solidFill>
                  <a:srgbClr val="1B2A4A"/>
                </a:solidFill>
                <a:latin typeface="Calibri" pitchFamily="34" charset="0"/>
                <a:ea typeface="Calibri" pitchFamily="34" charset="-122"/>
                <a:cs typeface="Calibri" pitchFamily="34" charset="-120"/>
              </a:rPr>
              <a:t xml:space="preserve">Anthropic / Cybersecurity Dive (2025).  </a:t>
            </a:r>
            <a:r>
              <a:rPr lang="en-US" sz="1300" dirty="0">
                <a:solidFill>
                  <a:srgbClr val="33415C"/>
                </a:solidFill>
                <a:latin typeface="Calibri" pitchFamily="34" charset="0"/>
                <a:ea typeface="Calibri" pitchFamily="34" charset="-122"/>
                <a:cs typeface="Calibri" pitchFamily="34" charset="-120"/>
              </a:rPr>
              <a:t>GTG-1002 — a state-linked group automated ~80–90% of a cyber-espionage campaign against ~30 targets, Nov 2025. (Opener 4)</a:t>
            </a:r>
          </a:p>
          <a:p>
            <a:pPr indent="0" marL="0">
              <a:buNone/>
            </a:pPr>
            <a:r>
              <a:rPr lang="en-US" sz="1100" i="1" dirty="0">
                <a:solidFill>
                  <a:srgbClr val="2A4D8F"/>
                </a:solidFill>
                <a:latin typeface="Calibri" pitchFamily="34" charset="0"/>
                <a:ea typeface="Calibri" pitchFamily="34" charset="-122"/>
                <a:cs typeface="Calibri" pitchFamily="34" charset="-120"/>
              </a:rPr>
              <a:t>cybersecuritydive.com/news/anthropic-state-actor-ai-tool-espionage/805550</a:t>
            </a:r>
          </a:p>
        </p:txBody>
      </p:sp>
      <p:sp>
        <p:nvSpPr>
          <p:cNvPr id="14" name="Card"/>
          <p:cNvSpPr/>
          <p:nvPr/>
        </p:nvSpPr>
        <p:spPr>
          <a:xfrm>
            <a:off x="502920" y="4822000"/>
            <a:ext cx="11183112" cy="740000"/>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rc"/>
          <p:cNvSpPr/>
          <p:nvPr/>
        </p:nvSpPr>
        <p:spPr>
          <a:xfrm>
            <a:off x="731520" y="4886000"/>
            <a:ext cx="10789920" cy="612000"/>
          </a:xfrm>
          <a:prstGeom prst="rect">
            <a:avLst/>
          </a:prstGeom>
          <a:noFill/>
          <a:ln/>
        </p:spPr>
        <p:txBody>
          <a:bodyPr wrap="square" lIns="0" tIns="0" rIns="0" bIns="0" rtlCol="0" anchor="ctr"/>
          <a:lstStyle/>
          <a:p>
            <a:pPr indent="0" marL="0">
              <a:spcAft>
                <a:spcPts val="200"/>
              </a:spcAft>
              <a:buNone/>
            </a:pPr>
            <a:r>
              <a:rPr lang="en-US" sz="1300" b="1" dirty="0">
                <a:solidFill>
                  <a:srgbClr val="1B2A4A"/>
                </a:solidFill>
                <a:latin typeface="Calibri" pitchFamily="34" charset="0"/>
                <a:ea typeface="Calibri" pitchFamily="34" charset="-122"/>
                <a:cs typeface="Calibri" pitchFamily="34" charset="-120"/>
              </a:rPr>
              <a:t xml:space="preserve">Anthropic (2026).  </a:t>
            </a:r>
            <a:r>
              <a:rPr lang="en-US" sz="1300" dirty="0">
                <a:solidFill>
                  <a:srgbClr val="33415C"/>
                </a:solidFill>
                <a:latin typeface="Calibri" pitchFamily="34" charset="0"/>
                <a:ea typeface="Calibri" pitchFamily="34" charset="-122"/>
                <a:cs typeface="Calibri" pitchFamily="34" charset="-120"/>
              </a:rPr>
              <a:t>Labor-Market Impacts (Mar 2026) + Economic Index — ~14% drop in the youth hiring rate; ~57% augmentation. (Opener 5)</a:t>
            </a:r>
          </a:p>
          <a:p>
            <a:pPr indent="0" marL="0">
              <a:buNone/>
            </a:pPr>
            <a:r>
              <a:rPr lang="en-US" sz="1100" i="1" dirty="0">
                <a:solidFill>
                  <a:srgbClr val="2A4D8F"/>
                </a:solidFill>
                <a:latin typeface="Calibri" pitchFamily="34" charset="0"/>
                <a:ea typeface="Calibri" pitchFamily="34" charset="-122"/>
                <a:cs typeface="Calibri" pitchFamily="34" charset="-120"/>
              </a:rPr>
              <a:t>anthropic.com/research/labor-market-impacts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LEARNING OBJECTIVES</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By the end of today you can…</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12</a:t>
            </a:r>
            <a:endParaRPr lang="en-US" sz="900" dirty="0"/>
          </a:p>
        </p:txBody>
      </p:sp>
      <p:sp>
        <p:nvSpPr>
          <p:cNvPr id="6" name="Shape 4"/>
          <p:cNvSpPr/>
          <p:nvPr/>
        </p:nvSpPr>
        <p:spPr>
          <a:xfrm>
            <a:off x="502920" y="146304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7" name="Shape 5"/>
          <p:cNvSpPr/>
          <p:nvPr/>
        </p:nvSpPr>
        <p:spPr>
          <a:xfrm>
            <a:off x="713232" y="1627632"/>
            <a:ext cx="457200" cy="457200"/>
          </a:xfrm>
          <a:prstGeom prst="ellipse">
            <a:avLst/>
          </a:prstGeom>
          <a:solidFill>
            <a:srgbClr val="3C8DAD"/>
          </a:solidFill>
          <a:ln/>
        </p:spPr>
      </p:sp>
      <p:sp>
        <p:nvSpPr>
          <p:cNvPr id="8" name="Text 6"/>
          <p:cNvSpPr/>
          <p:nvPr/>
        </p:nvSpPr>
        <p:spPr>
          <a:xfrm>
            <a:off x="713232" y="162763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9" name="Text 7"/>
          <p:cNvSpPr/>
          <p:nvPr/>
        </p:nvSpPr>
        <p:spPr>
          <a:xfrm>
            <a:off x="1371600" y="1481328"/>
            <a:ext cx="10149840" cy="749808"/>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Define agent vs. workflow vs. chatbot — and say which one owns the control flow.</a:t>
            </a:r>
            <a:endParaRPr lang="en-US" sz="1500" dirty="0"/>
          </a:p>
        </p:txBody>
      </p:sp>
      <p:sp>
        <p:nvSpPr>
          <p:cNvPr id="10" name="Shape 8"/>
          <p:cNvSpPr/>
          <p:nvPr/>
        </p:nvSpPr>
        <p:spPr>
          <a:xfrm>
            <a:off x="502920" y="237744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1" name="Shape 9"/>
          <p:cNvSpPr/>
          <p:nvPr/>
        </p:nvSpPr>
        <p:spPr>
          <a:xfrm>
            <a:off x="713232" y="2542032"/>
            <a:ext cx="457200" cy="457200"/>
          </a:xfrm>
          <a:prstGeom prst="ellipse">
            <a:avLst/>
          </a:prstGeom>
          <a:solidFill>
            <a:srgbClr val="2A4D8F"/>
          </a:solidFill>
          <a:ln/>
        </p:spPr>
      </p:sp>
      <p:sp>
        <p:nvSpPr>
          <p:cNvPr id="12" name="Text 10"/>
          <p:cNvSpPr/>
          <p:nvPr/>
        </p:nvSpPr>
        <p:spPr>
          <a:xfrm>
            <a:off x="713232" y="254203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Text 11"/>
          <p:cNvSpPr/>
          <p:nvPr/>
        </p:nvSpPr>
        <p:spPr>
          <a:xfrm>
            <a:off x="1371600" y="2395728"/>
            <a:ext cx="10149840" cy="749808"/>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Name the four parts of an agent: model, tools, loop, memory.</a:t>
            </a:r>
            <a:endParaRPr lang="en-US" sz="1500" dirty="0"/>
          </a:p>
        </p:txBody>
      </p:sp>
      <p:sp>
        <p:nvSpPr>
          <p:cNvPr id="14" name="Shape 12"/>
          <p:cNvSpPr/>
          <p:nvPr/>
        </p:nvSpPr>
        <p:spPr>
          <a:xfrm>
            <a:off x="502920" y="329184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5" name="Shape 13"/>
          <p:cNvSpPr/>
          <p:nvPr/>
        </p:nvSpPr>
        <p:spPr>
          <a:xfrm>
            <a:off x="713232" y="3456432"/>
            <a:ext cx="457200" cy="457200"/>
          </a:xfrm>
          <a:prstGeom prst="ellipse">
            <a:avLst/>
          </a:prstGeom>
          <a:solidFill>
            <a:srgbClr val="3C8DAD"/>
          </a:solidFill>
          <a:ln/>
        </p:spPr>
      </p:sp>
      <p:sp>
        <p:nvSpPr>
          <p:cNvPr id="16" name="Text 14"/>
          <p:cNvSpPr/>
          <p:nvPr/>
        </p:nvSpPr>
        <p:spPr>
          <a:xfrm>
            <a:off x="713232" y="345643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7" name="Text 15"/>
          <p:cNvSpPr/>
          <p:nvPr/>
        </p:nvSpPr>
        <p:spPr>
          <a:xfrm>
            <a:off x="1371600" y="3310128"/>
            <a:ext cx="10149840" cy="749808"/>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Place any system on the autonomy spectrum, from fixed rules to fully autonomous.</a:t>
            </a:r>
            <a:endParaRPr lang="en-US" sz="1500" dirty="0"/>
          </a:p>
        </p:txBody>
      </p:sp>
      <p:sp>
        <p:nvSpPr>
          <p:cNvPr id="18" name="Shape 16"/>
          <p:cNvSpPr/>
          <p:nvPr/>
        </p:nvSpPr>
        <p:spPr>
          <a:xfrm>
            <a:off x="502920" y="420624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9" name="Shape 17"/>
          <p:cNvSpPr/>
          <p:nvPr/>
        </p:nvSpPr>
        <p:spPr>
          <a:xfrm>
            <a:off x="713232" y="4370832"/>
            <a:ext cx="457200" cy="457200"/>
          </a:xfrm>
          <a:prstGeom prst="ellipse">
            <a:avLst/>
          </a:prstGeom>
          <a:solidFill>
            <a:srgbClr val="2A4D8F"/>
          </a:solidFill>
          <a:ln/>
        </p:spPr>
      </p:sp>
      <p:sp>
        <p:nvSpPr>
          <p:cNvPr id="20" name="Text 18"/>
          <p:cNvSpPr/>
          <p:nvPr/>
        </p:nvSpPr>
        <p:spPr>
          <a:xfrm>
            <a:off x="713232" y="437083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1" name="Text 19"/>
          <p:cNvSpPr/>
          <p:nvPr/>
        </p:nvSpPr>
        <p:spPr>
          <a:xfrm>
            <a:off x="1371600" y="4224528"/>
            <a:ext cx="10149840" cy="749808"/>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Describe what enterprises actually use in 2026: frameworks, platforms, standards, coding agents.</a:t>
            </a:r>
            <a:endParaRPr lang="en-US" sz="1500" dirty="0"/>
          </a:p>
        </p:txBody>
      </p:sp>
      <p:sp>
        <p:nvSpPr>
          <p:cNvPr id="22" name="Shape 20"/>
          <p:cNvSpPr/>
          <p:nvPr/>
        </p:nvSpPr>
        <p:spPr>
          <a:xfrm>
            <a:off x="502920" y="5120640"/>
            <a:ext cx="11183112" cy="786384"/>
          </a:xfrm>
          <a:prstGeom prst="roundRect">
            <a:avLst>
              <a:gd name="adj" fmla="val 8140"/>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3" name="Shape 21"/>
          <p:cNvSpPr/>
          <p:nvPr/>
        </p:nvSpPr>
        <p:spPr>
          <a:xfrm>
            <a:off x="713232" y="5285232"/>
            <a:ext cx="457200" cy="457200"/>
          </a:xfrm>
          <a:prstGeom prst="ellipse">
            <a:avLst/>
          </a:prstGeom>
          <a:solidFill>
            <a:srgbClr val="3C8DAD"/>
          </a:solidFill>
          <a:ln/>
        </p:spPr>
      </p:sp>
      <p:sp>
        <p:nvSpPr>
          <p:cNvPr id="24" name="Text 22"/>
          <p:cNvSpPr/>
          <p:nvPr/>
        </p:nvSpPr>
        <p:spPr>
          <a:xfrm>
            <a:off x="713232" y="528523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25" name="Text 23"/>
          <p:cNvSpPr/>
          <p:nvPr/>
        </p:nvSpPr>
        <p:spPr>
          <a:xfrm>
            <a:off x="1371600" y="5138928"/>
            <a:ext cx="10149840" cy="749808"/>
          </a:xfrm>
          <a:prstGeom prst="rect">
            <a:avLst/>
          </a:prstGeom>
          <a:noFill/>
          <a:ln/>
        </p:spPr>
        <p:txBody>
          <a:bodyPr wrap="square" lIns="0" tIns="0" rIns="0" bIns="0" rtlCol="0" anchor="ctr"/>
          <a:lstStyle/>
          <a:p>
            <a:pPr indent="0" marL="0">
              <a:buNone/>
            </a:pPr>
            <a:r>
              <a:rPr lang="en-US" sz="1500" dirty="0">
                <a:solidFill>
                  <a:srgbClr val="33415C"/>
                </a:solidFill>
                <a:latin typeface="Calibri" pitchFamily="34" charset="0"/>
                <a:ea typeface="Calibri" pitchFamily="34" charset="-122"/>
                <a:cs typeface="Calibri" pitchFamily="34" charset="-120"/>
              </a:rPr>
              <a:t>Decide when NOT to build an agent — the cheapest thing that works usually wins.</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685800" y="2468880"/>
            <a:ext cx="10058400" cy="320040"/>
          </a:xfrm>
          <a:prstGeom prst="rect">
            <a:avLst/>
          </a:prstGeom>
          <a:noFill/>
          <a:ln/>
        </p:spPr>
        <p:txBody>
          <a:bodyPr wrap="square" lIns="0" tIns="0" rIns="0" bIns="0" rtlCol="0" anchor="ctr"/>
          <a:lstStyle/>
          <a:p>
            <a:pPr indent="0" marL="0">
              <a:buNone/>
            </a:pPr>
            <a:r>
              <a:rPr lang="en-US" sz="1300" b="1" spc="300" kern="0" dirty="0">
                <a:solidFill>
                  <a:srgbClr val="E0A83B"/>
                </a:solidFill>
                <a:latin typeface="Calibri" pitchFamily="34" charset="0"/>
                <a:ea typeface="Calibri" pitchFamily="34" charset="-122"/>
                <a:cs typeface="Calibri" pitchFamily="34" charset="-120"/>
              </a:rPr>
              <a:t>SECTION 1 · THE ENGINE</a:t>
            </a:r>
            <a:endParaRPr lang="en-US" sz="1300" dirty="0"/>
          </a:p>
        </p:txBody>
      </p:sp>
      <p:sp>
        <p:nvSpPr>
          <p:cNvPr id="3" name="Text 1"/>
          <p:cNvSpPr/>
          <p:nvPr/>
        </p:nvSpPr>
        <p:spPr>
          <a:xfrm>
            <a:off x="658368" y="2816352"/>
            <a:ext cx="10972800" cy="9144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What an LLM is</a:t>
            </a:r>
            <a:endParaRPr lang="en-US" sz="4000" dirty="0"/>
          </a:p>
        </p:txBody>
      </p:sp>
      <p:sp>
        <p:nvSpPr>
          <p:cNvPr id="4" name="Text 2"/>
          <p:cNvSpPr/>
          <p:nvPr/>
        </p:nvSpPr>
        <p:spPr>
          <a:xfrm>
            <a:off x="685800" y="3794760"/>
            <a:ext cx="10515600" cy="457200"/>
          </a:xfrm>
          <a:prstGeom prst="rect">
            <a:avLst/>
          </a:prstGeom>
          <a:noFill/>
          <a:ln/>
        </p:spPr>
        <p:txBody>
          <a:bodyPr wrap="square" lIns="0" tIns="0" rIns="0" bIns="0" rtlCol="0" anchor="ctr"/>
          <a:lstStyle/>
          <a:p>
            <a:pPr indent="0" marL="0">
              <a:buNone/>
            </a:pPr>
            <a:r>
              <a:rPr lang="en-US" sz="1600" dirty="0">
                <a:solidFill>
                  <a:srgbClr val="AEBBD4"/>
                </a:solidFill>
                <a:latin typeface="Calibri" pitchFamily="34" charset="0"/>
                <a:ea typeface="Calibri" pitchFamily="34" charset="-122"/>
                <a:cs typeface="Calibri" pitchFamily="34" charset="-120"/>
              </a:rPr>
              <a:t>Just enough to reason about agents — no math required.</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6FA"/>
        </a:solidFill>
      </p:bgPr>
    </p:bg>
    <p:spTree>
      <p:nvGrpSpPr>
        <p:cNvPr id="1" name=""/>
        <p:cNvGrpSpPr/>
        <p:nvPr/>
      </p:nvGrpSpPr>
      <p:grpSpPr>
        <a:xfrm>
          <a:off x="0" y="0"/>
          <a:ext cx="0" cy="0"/>
          <a:chOff x="0" y="0"/>
          <a:chExt cx="0" cy="0"/>
        </a:xfrm>
      </p:grpSpPr>
      <p:sp>
        <p:nvSpPr>
          <p:cNvPr id="2" name="Text 0"/>
          <p:cNvSpPr/>
          <p:nvPr/>
        </p:nvSpPr>
        <p:spPr>
          <a:xfrm>
            <a:off x="502920" y="310896"/>
            <a:ext cx="11155680" cy="274320"/>
          </a:xfrm>
          <a:prstGeom prst="rect">
            <a:avLst/>
          </a:prstGeom>
          <a:noFill/>
          <a:ln/>
        </p:spPr>
        <p:txBody>
          <a:bodyPr wrap="square" lIns="0" tIns="0" rIns="0" bIns="0" rtlCol="0" anchor="ctr"/>
          <a:lstStyle/>
          <a:p>
            <a:pPr indent="0" marL="0">
              <a:buNone/>
            </a:pPr>
            <a:r>
              <a:rPr lang="en-US" sz="1100" b="1" spc="200" kern="0" dirty="0">
                <a:solidFill>
                  <a:srgbClr val="3C8DAD"/>
                </a:solidFill>
                <a:latin typeface="Calibri" pitchFamily="34" charset="0"/>
                <a:ea typeface="Calibri" pitchFamily="34" charset="-122"/>
                <a:cs typeface="Calibri" pitchFamily="34" charset="-120"/>
              </a:rPr>
              <a:t>SECTION 1 · THE ENGINE</a:t>
            </a:r>
            <a:endParaRPr lang="en-US" sz="1100" dirty="0"/>
          </a:p>
        </p:txBody>
      </p:sp>
      <p:sp>
        <p:nvSpPr>
          <p:cNvPr id="3" name="Text 1"/>
          <p:cNvSpPr/>
          <p:nvPr/>
        </p:nvSpPr>
        <p:spPr>
          <a:xfrm>
            <a:off x="502920" y="548640"/>
            <a:ext cx="11155680" cy="566928"/>
          </a:xfrm>
          <a:prstGeom prst="rect">
            <a:avLst/>
          </a:prstGeom>
          <a:noFill/>
          <a:ln/>
        </p:spPr>
        <p:txBody>
          <a:bodyPr wrap="square" lIns="0" tIns="0" rIns="0" bIns="0" rtlCol="0" anchor="ctr"/>
          <a:lstStyle/>
          <a:p>
            <a:pPr indent="0" marL="0">
              <a:buNone/>
            </a:pPr>
            <a:r>
              <a:rPr lang="en-US" sz="2900" b="1" dirty="0">
                <a:solidFill>
                  <a:srgbClr val="1B2A4A"/>
                </a:solidFill>
                <a:latin typeface="Cambria" pitchFamily="34" charset="0"/>
                <a:ea typeface="Cambria" pitchFamily="34" charset="-122"/>
                <a:cs typeface="Cambria" pitchFamily="34" charset="-120"/>
              </a:rPr>
              <a:t>An LLM is a next-token predictor</a:t>
            </a:r>
            <a:endParaRPr lang="en-US" sz="2900" dirty="0"/>
          </a:p>
        </p:txBody>
      </p:sp>
      <p:sp>
        <p:nvSpPr>
          <p:cNvPr id="4" name="Text 2"/>
          <p:cNvSpPr/>
          <p:nvPr/>
        </p:nvSpPr>
        <p:spPr>
          <a:xfrm>
            <a:off x="365760" y="6455664"/>
            <a:ext cx="3657600" cy="274320"/>
          </a:xfrm>
          <a:prstGeom prst="rect">
            <a:avLst/>
          </a:prstGeom>
          <a:noFill/>
          <a:ln/>
        </p:spPr>
        <p:txBody>
          <a:bodyPr wrap="square" lIns="0" tIns="0" rIns="0" bIns="0" rtlCol="0" anchor="ctr"/>
          <a:lstStyle/>
          <a:p>
            <a:pPr algn="l" indent="0" marL="0">
              <a:buNone/>
            </a:pPr>
            <a:r>
              <a:rPr lang="en-US" sz="900" dirty="0">
                <a:solidFill>
                  <a:srgbClr val="9AA6BC"/>
                </a:solidFill>
                <a:latin typeface="Calibri" pitchFamily="34" charset="0"/>
                <a:ea typeface="Calibri" pitchFamily="34" charset="-122"/>
                <a:cs typeface="Calibri" pitchFamily="34" charset="-120"/>
              </a:rPr>
              <a:t>CIS 4394 · Agentic AI</a:t>
            </a:r>
            <a:endParaRPr lang="en-US" sz="900" dirty="0"/>
          </a:p>
        </p:txBody>
      </p:sp>
      <p:sp>
        <p:nvSpPr>
          <p:cNvPr id="5" name="Text 3"/>
          <p:cNvSpPr/>
          <p:nvPr/>
        </p:nvSpPr>
        <p:spPr>
          <a:xfrm>
            <a:off x="11338560" y="6455664"/>
            <a:ext cx="457200" cy="274320"/>
          </a:xfrm>
          <a:prstGeom prst="rect">
            <a:avLst/>
          </a:prstGeom>
          <a:noFill/>
          <a:ln/>
        </p:spPr>
        <p:txBody>
          <a:bodyPr wrap="square" lIns="0" tIns="0" rIns="0" bIns="0" rtlCol="0" anchor="ctr"/>
          <a:lstStyle/>
          <a:p>
            <a:pPr algn="r" indent="0" marL="0">
              <a:buNone/>
            </a:pPr>
            <a:r>
              <a:rPr lang="en-US" sz="900" dirty="0">
                <a:solidFill>
                  <a:srgbClr val="9AA6BC"/>
                </a:solidFill>
                <a:latin typeface="Calibri" pitchFamily="34" charset="0"/>
                <a:ea typeface="Calibri" pitchFamily="34" charset="-122"/>
                <a:cs typeface="Calibri" pitchFamily="34" charset="-120"/>
              </a:rPr>
              <a:t>14</a:t>
            </a:r>
            <a:endParaRPr lang="en-US" sz="900" dirty="0"/>
          </a:p>
        </p:txBody>
      </p:sp>
      <p:sp>
        <p:nvSpPr>
          <p:cNvPr id="6" name="Shape 4"/>
          <p:cNvSpPr/>
          <p:nvPr/>
        </p:nvSpPr>
        <p:spPr>
          <a:xfrm>
            <a:off x="502920" y="1554480"/>
            <a:ext cx="2743200" cy="1371600"/>
          </a:xfrm>
          <a:prstGeom prst="roundRect">
            <a:avLst>
              <a:gd name="adj" fmla="val 4000"/>
            </a:avLst>
          </a:prstGeom>
          <a:solidFill>
            <a:srgbClr val="E7ECF5"/>
          </a:solidFill>
          <a:ln w="12700">
            <a:solidFill>
              <a:srgbClr val="C9D4E6"/>
            </a:solidFill>
            <a:prstDash val="solid"/>
          </a:ln>
        </p:spPr>
      </p:sp>
      <p:sp>
        <p:nvSpPr>
          <p:cNvPr id="7" name="Text 5"/>
          <p:cNvSpPr/>
          <p:nvPr/>
        </p:nvSpPr>
        <p:spPr>
          <a:xfrm>
            <a:off x="548640" y="1691640"/>
            <a:ext cx="2651760" cy="365760"/>
          </a:xfrm>
          <a:prstGeom prst="rect">
            <a:avLst/>
          </a:prstGeom>
          <a:noFill/>
          <a:ln/>
        </p:spPr>
        <p:txBody>
          <a:bodyPr wrap="square" lIns="0" tIns="0" rIns="0" bIns="0" rtlCol="0" anchor="ctr"/>
          <a:lstStyle/>
          <a:p>
            <a:pPr algn="ctr" indent="0" marL="0">
              <a:buNone/>
            </a:pPr>
            <a:r>
              <a:rPr lang="en-US" sz="1400" b="1" dirty="0">
                <a:solidFill>
                  <a:srgbClr val="1B2A4A"/>
                </a:solidFill>
                <a:latin typeface="Cambria" pitchFamily="34" charset="0"/>
                <a:ea typeface="Cambria" pitchFamily="34" charset="-122"/>
                <a:cs typeface="Cambria" pitchFamily="34" charset="-120"/>
              </a:rPr>
              <a:t>Your text</a:t>
            </a:r>
            <a:endParaRPr lang="en-US" sz="1400" dirty="0"/>
          </a:p>
        </p:txBody>
      </p:sp>
      <p:sp>
        <p:nvSpPr>
          <p:cNvPr id="8" name="Text 6"/>
          <p:cNvSpPr/>
          <p:nvPr/>
        </p:nvSpPr>
        <p:spPr>
          <a:xfrm>
            <a:off x="594360" y="2103120"/>
            <a:ext cx="2560320" cy="640080"/>
          </a:xfrm>
          <a:prstGeom prst="rect">
            <a:avLst/>
          </a:prstGeom>
          <a:noFill/>
          <a:ln/>
        </p:spPr>
        <p:txBody>
          <a:bodyPr wrap="square" lIns="0" tIns="0" rIns="0" bIns="0" rtlCol="0" anchor="ctr"/>
          <a:lstStyle/>
          <a:p>
            <a:pPr algn="ctr" indent="0" marL="0">
              <a:buNone/>
            </a:pPr>
            <a:r>
              <a:rPr lang="en-US" sz="1250" i="1" dirty="0">
                <a:solidFill>
                  <a:srgbClr val="33415C"/>
                </a:solidFill>
                <a:latin typeface="Calibri" pitchFamily="34" charset="0"/>
                <a:ea typeface="Calibri" pitchFamily="34" charset="-122"/>
                <a:cs typeface="Calibri" pitchFamily="34" charset="-120"/>
              </a:rPr>
              <a:t>"The capital of France is ___"</a:t>
            </a:r>
            <a:endParaRPr lang="en-US" sz="1250" dirty="0"/>
          </a:p>
        </p:txBody>
      </p:sp>
      <p:sp>
        <p:nvSpPr>
          <p:cNvPr id="9" name="Shape 7"/>
          <p:cNvSpPr/>
          <p:nvPr/>
        </p:nvSpPr>
        <p:spPr>
          <a:xfrm>
            <a:off x="3383280" y="2057400"/>
            <a:ext cx="640080" cy="365760"/>
          </a:xfrm>
          <a:prstGeom prst="rightArrow">
            <a:avLst/>
          </a:prstGeom>
          <a:solidFill>
            <a:srgbClr val="3C8DAD"/>
          </a:solidFill>
          <a:ln/>
        </p:spPr>
      </p:sp>
      <p:sp>
        <p:nvSpPr>
          <p:cNvPr id="10" name="Shape 8"/>
          <p:cNvSpPr/>
          <p:nvPr/>
        </p:nvSpPr>
        <p:spPr>
          <a:xfrm>
            <a:off x="4160520" y="1554480"/>
            <a:ext cx="3063240" cy="1371600"/>
          </a:xfrm>
          <a:prstGeom prst="roundRect">
            <a:avLst>
              <a:gd name="adj" fmla="val 4000"/>
            </a:avLst>
          </a:prstGeom>
          <a:solidFill>
            <a:srgbClr val="2A4D8F"/>
          </a:solidFill>
          <a:ln/>
        </p:spPr>
      </p:sp>
      <p:sp>
        <p:nvSpPr>
          <p:cNvPr id="11" name="Text 9"/>
          <p:cNvSpPr/>
          <p:nvPr/>
        </p:nvSpPr>
        <p:spPr>
          <a:xfrm>
            <a:off x="4206240" y="1874520"/>
            <a:ext cx="29718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Large Language Model</a:t>
            </a:r>
            <a:endParaRPr lang="en-US" sz="1600" dirty="0"/>
          </a:p>
        </p:txBody>
      </p:sp>
      <p:sp>
        <p:nvSpPr>
          <p:cNvPr id="12" name="Text 10"/>
          <p:cNvSpPr/>
          <p:nvPr/>
        </p:nvSpPr>
        <p:spPr>
          <a:xfrm>
            <a:off x="4206240" y="2331720"/>
            <a:ext cx="2971800" cy="365760"/>
          </a:xfrm>
          <a:prstGeom prst="rect">
            <a:avLst/>
          </a:prstGeom>
          <a:noFill/>
          <a:ln/>
        </p:spPr>
        <p:txBody>
          <a:bodyPr wrap="square" lIns="0" tIns="0" rIns="0" bIns="0" rtlCol="0" anchor="ctr"/>
          <a:lstStyle/>
          <a:p>
            <a:pPr algn="ctr" indent="0" marL="0">
              <a:buNone/>
            </a:pPr>
            <a:r>
              <a:rPr lang="en-US" sz="1200" dirty="0">
                <a:solidFill>
                  <a:srgbClr val="CADCFC"/>
                </a:solidFill>
                <a:latin typeface="Calibri" pitchFamily="34" charset="0"/>
                <a:ea typeface="Calibri" pitchFamily="34" charset="-122"/>
                <a:cs typeface="Calibri" pitchFamily="34" charset="-120"/>
              </a:rPr>
              <a:t>billions of parameters</a:t>
            </a:r>
            <a:endParaRPr lang="en-US" sz="1200" dirty="0"/>
          </a:p>
        </p:txBody>
      </p:sp>
      <p:sp>
        <p:nvSpPr>
          <p:cNvPr id="13" name="Shape 11"/>
          <p:cNvSpPr/>
          <p:nvPr/>
        </p:nvSpPr>
        <p:spPr>
          <a:xfrm>
            <a:off x="7360920" y="2057400"/>
            <a:ext cx="640080" cy="365760"/>
          </a:xfrm>
          <a:prstGeom prst="rightArrow">
            <a:avLst/>
          </a:prstGeom>
          <a:solidFill>
            <a:srgbClr val="3C8DAD"/>
          </a:solidFill>
          <a:ln/>
        </p:spPr>
      </p:sp>
      <p:sp>
        <p:nvSpPr>
          <p:cNvPr id="14" name="Shape 12"/>
          <p:cNvSpPr/>
          <p:nvPr/>
        </p:nvSpPr>
        <p:spPr>
          <a:xfrm>
            <a:off x="8138160" y="1554480"/>
            <a:ext cx="3547872" cy="1371600"/>
          </a:xfrm>
          <a:prstGeom prst="roundRect">
            <a:avLst>
              <a:gd name="adj" fmla="val 4000"/>
            </a:avLst>
          </a:prstGeom>
          <a:solidFill>
            <a:srgbClr val="E7ECF5"/>
          </a:solidFill>
          <a:ln w="12700">
            <a:solidFill>
              <a:srgbClr val="C9D4E6"/>
            </a:solidFill>
            <a:prstDash val="solid"/>
          </a:ln>
        </p:spPr>
      </p:sp>
      <p:sp>
        <p:nvSpPr>
          <p:cNvPr id="15" name="Text 13"/>
          <p:cNvSpPr/>
          <p:nvPr/>
        </p:nvSpPr>
        <p:spPr>
          <a:xfrm>
            <a:off x="8211312" y="1664208"/>
            <a:ext cx="3401568" cy="365760"/>
          </a:xfrm>
          <a:prstGeom prst="rect">
            <a:avLst/>
          </a:prstGeom>
          <a:noFill/>
          <a:ln/>
        </p:spPr>
        <p:txBody>
          <a:bodyPr wrap="square" lIns="0" tIns="0" rIns="0" bIns="0" rtlCol="0" anchor="ctr"/>
          <a:lstStyle/>
          <a:p>
            <a:pPr algn="ctr" indent="0" marL="0">
              <a:buNone/>
            </a:pPr>
            <a:r>
              <a:rPr lang="en-US" sz="1300" b="1" dirty="0">
                <a:solidFill>
                  <a:srgbClr val="1B2A4A"/>
                </a:solidFill>
                <a:latin typeface="Cambria" pitchFamily="34" charset="0"/>
                <a:ea typeface="Cambria" pitchFamily="34" charset="-122"/>
                <a:cs typeface="Cambria" pitchFamily="34" charset="-120"/>
              </a:rPr>
              <a:t>Probabilities for the next token</a:t>
            </a:r>
            <a:endParaRPr lang="en-US" sz="1300" dirty="0"/>
          </a:p>
        </p:txBody>
      </p:sp>
      <p:sp>
        <p:nvSpPr>
          <p:cNvPr id="16" name="Text 14"/>
          <p:cNvSpPr/>
          <p:nvPr/>
        </p:nvSpPr>
        <p:spPr>
          <a:xfrm>
            <a:off x="8211312" y="2148840"/>
            <a:ext cx="3401568" cy="640080"/>
          </a:xfrm>
          <a:prstGeom prst="rect">
            <a:avLst/>
          </a:prstGeom>
          <a:noFill/>
          <a:ln/>
        </p:spPr>
        <p:txBody>
          <a:bodyPr wrap="square" lIns="0" tIns="0" rIns="0" bIns="0" rtlCol="0" anchor="ctr"/>
          <a:lstStyle/>
          <a:p>
            <a:pPr algn="ctr" indent="0" marL="0">
              <a:buNone/>
            </a:pPr>
            <a:r>
              <a:rPr lang="en-US" sz="1400" b="1" dirty="0">
                <a:solidFill>
                  <a:srgbClr val="2A4D8F"/>
                </a:solidFill>
                <a:latin typeface="Calibri" pitchFamily="34" charset="0"/>
                <a:ea typeface="Calibri" pitchFamily="34" charset="-122"/>
                <a:cs typeface="Calibri" pitchFamily="34" charset="-120"/>
              </a:rPr>
              <a:t>Paris  </a:t>
            </a:r>
            <a:pPr algn="ctr" indent="0" marL="0">
              <a:buNone/>
            </a:pPr>
            <a:r>
              <a:rPr lang="en-US" sz="1400" dirty="0">
                <a:solidFill>
                  <a:srgbClr val="33415C"/>
                </a:solidFill>
                <a:latin typeface="Calibri" pitchFamily="34" charset="0"/>
                <a:ea typeface="Calibri" pitchFamily="34" charset="-122"/>
                <a:cs typeface="Calibri" pitchFamily="34" charset="-120"/>
              </a:rPr>
              <a:t>0.93     </a:t>
            </a:r>
            <a:pPr algn="ctr" indent="0" marL="0">
              <a:buNone/>
            </a:pPr>
            <a:r>
              <a:rPr lang="en-US" sz="1400" b="1" dirty="0">
                <a:solidFill>
                  <a:srgbClr val="2A4D8F"/>
                </a:solidFill>
                <a:latin typeface="Calibri" pitchFamily="34" charset="0"/>
                <a:ea typeface="Calibri" pitchFamily="34" charset="-122"/>
                <a:cs typeface="Calibri" pitchFamily="34" charset="-120"/>
              </a:rPr>
              <a:t>Lyon  </a:t>
            </a:r>
            <a:pPr algn="ctr" indent="0" marL="0">
              <a:buNone/>
            </a:pPr>
            <a:r>
              <a:rPr lang="en-US" sz="1400" dirty="0">
                <a:solidFill>
                  <a:srgbClr val="33415C"/>
                </a:solidFill>
                <a:latin typeface="Calibri" pitchFamily="34" charset="0"/>
                <a:ea typeface="Calibri" pitchFamily="34" charset="-122"/>
                <a:cs typeface="Calibri" pitchFamily="34" charset="-120"/>
              </a:rPr>
              <a:t>0.02</a:t>
            </a:r>
            <a:endParaRPr lang="en-US" sz="1400" dirty="0"/>
          </a:p>
        </p:txBody>
      </p:sp>
      <p:sp>
        <p:nvSpPr>
          <p:cNvPr id="17" name="Shape 15"/>
          <p:cNvSpPr/>
          <p:nvPr/>
        </p:nvSpPr>
        <p:spPr>
          <a:xfrm>
            <a:off x="502920" y="3337560"/>
            <a:ext cx="3657600" cy="2194560"/>
          </a:xfrm>
          <a:prstGeom prst="roundRect">
            <a:avLst>
              <a:gd name="adj" fmla="val 291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18" name="Text 16"/>
          <p:cNvSpPr/>
          <p:nvPr/>
        </p:nvSpPr>
        <p:spPr>
          <a:xfrm>
            <a:off x="731520" y="3520440"/>
            <a:ext cx="3200400" cy="411480"/>
          </a:xfrm>
          <a:prstGeom prst="rect">
            <a:avLst/>
          </a:prstGeom>
          <a:noFill/>
          <a:ln/>
        </p:spPr>
        <p:txBody>
          <a:bodyPr wrap="square" lIns="0" tIns="0" rIns="0" bIns="0" rtlCol="0" anchor="ctr"/>
          <a:lstStyle/>
          <a:p>
            <a:pPr indent="0" marL="0">
              <a:buNone/>
            </a:pPr>
            <a:r>
              <a:rPr lang="en-US" sz="1600" b="1" dirty="0">
                <a:solidFill>
                  <a:srgbClr val="3C8DAD"/>
                </a:solidFill>
                <a:latin typeface="Cambria" pitchFamily="34" charset="0"/>
                <a:ea typeface="Cambria" pitchFamily="34" charset="-122"/>
                <a:cs typeface="Cambria" pitchFamily="34" charset="-120"/>
              </a:rPr>
              <a:t>Token</a:t>
            </a:r>
            <a:endParaRPr lang="en-US" sz="1600" dirty="0"/>
          </a:p>
        </p:txBody>
      </p:sp>
      <p:sp>
        <p:nvSpPr>
          <p:cNvPr id="19" name="Text 17"/>
          <p:cNvSpPr/>
          <p:nvPr/>
        </p:nvSpPr>
        <p:spPr>
          <a:xfrm>
            <a:off x="731520" y="3977640"/>
            <a:ext cx="3200400" cy="14630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A chunk of text (~¾ of a word). The model reads and writes tokens, not words.</a:t>
            </a:r>
            <a:endParaRPr lang="en-US" sz="1350" dirty="0"/>
          </a:p>
        </p:txBody>
      </p:sp>
      <p:sp>
        <p:nvSpPr>
          <p:cNvPr id="20" name="Shape 18"/>
          <p:cNvSpPr/>
          <p:nvPr/>
        </p:nvSpPr>
        <p:spPr>
          <a:xfrm>
            <a:off x="4261104" y="3337560"/>
            <a:ext cx="3657600" cy="2194560"/>
          </a:xfrm>
          <a:prstGeom prst="roundRect">
            <a:avLst>
              <a:gd name="adj" fmla="val 291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1" name="Text 19"/>
          <p:cNvSpPr/>
          <p:nvPr/>
        </p:nvSpPr>
        <p:spPr>
          <a:xfrm>
            <a:off x="4489704" y="3520440"/>
            <a:ext cx="3200400" cy="411480"/>
          </a:xfrm>
          <a:prstGeom prst="rect">
            <a:avLst/>
          </a:prstGeom>
          <a:noFill/>
          <a:ln/>
        </p:spPr>
        <p:txBody>
          <a:bodyPr wrap="square" lIns="0" tIns="0" rIns="0" bIns="0" rtlCol="0" anchor="ctr"/>
          <a:lstStyle/>
          <a:p>
            <a:pPr indent="0" marL="0">
              <a:buNone/>
            </a:pPr>
            <a:r>
              <a:rPr lang="en-US" sz="1600" b="1" dirty="0">
                <a:solidFill>
                  <a:srgbClr val="3C8DAD"/>
                </a:solidFill>
                <a:latin typeface="Cambria" pitchFamily="34" charset="0"/>
                <a:ea typeface="Cambria" pitchFamily="34" charset="-122"/>
                <a:cs typeface="Cambria" pitchFamily="34" charset="-120"/>
              </a:rPr>
              <a:t>Probabilistic</a:t>
            </a:r>
            <a:endParaRPr lang="en-US" sz="1600" dirty="0"/>
          </a:p>
        </p:txBody>
      </p:sp>
      <p:sp>
        <p:nvSpPr>
          <p:cNvPr id="22" name="Text 20"/>
          <p:cNvSpPr/>
          <p:nvPr/>
        </p:nvSpPr>
        <p:spPr>
          <a:xfrm>
            <a:off x="4489704" y="3977640"/>
            <a:ext cx="3200400" cy="14630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It samples from a distribution — the same prompt can give different answers.</a:t>
            </a:r>
            <a:endParaRPr lang="en-US" sz="1350" dirty="0"/>
          </a:p>
        </p:txBody>
      </p:sp>
      <p:sp>
        <p:nvSpPr>
          <p:cNvPr id="23" name="Shape 21"/>
          <p:cNvSpPr/>
          <p:nvPr/>
        </p:nvSpPr>
        <p:spPr>
          <a:xfrm>
            <a:off x="8019288" y="3337560"/>
            <a:ext cx="3657600" cy="2194560"/>
          </a:xfrm>
          <a:prstGeom prst="roundRect">
            <a:avLst>
              <a:gd name="adj" fmla="val 2917"/>
            </a:avLst>
          </a:prstGeom>
          <a:solidFill>
            <a:srgbClr val="FFFFFF"/>
          </a:solidFill>
          <a:ln w="12700">
            <a:solidFill>
              <a:srgbClr val="C9D4E6"/>
            </a:solidFill>
            <a:prstDash val="solid"/>
          </a:ln>
          <a:effectLst>
            <a:outerShdw sx="100000" sy="100000" kx="0" ky="0" algn="bl" rotWithShape="0" blurRad="63500" dist="25400" dir="5400000">
              <a:srgbClr val="8894AE">
                <a:alpha val="22000"/>
              </a:srgbClr>
            </a:outerShdw>
          </a:effectLst>
        </p:spPr>
      </p:sp>
      <p:sp>
        <p:nvSpPr>
          <p:cNvPr id="24" name="Text 22"/>
          <p:cNvSpPr/>
          <p:nvPr/>
        </p:nvSpPr>
        <p:spPr>
          <a:xfrm>
            <a:off x="8247888" y="3520440"/>
            <a:ext cx="3200400" cy="411480"/>
          </a:xfrm>
          <a:prstGeom prst="rect">
            <a:avLst/>
          </a:prstGeom>
          <a:noFill/>
          <a:ln/>
        </p:spPr>
        <p:txBody>
          <a:bodyPr wrap="square" lIns="0" tIns="0" rIns="0" bIns="0" rtlCol="0" anchor="ctr"/>
          <a:lstStyle/>
          <a:p>
            <a:pPr indent="0" marL="0">
              <a:buNone/>
            </a:pPr>
            <a:r>
              <a:rPr lang="en-US" sz="1600" b="1" dirty="0">
                <a:solidFill>
                  <a:srgbClr val="B4483C"/>
                </a:solidFill>
                <a:latin typeface="Cambria" pitchFamily="34" charset="0"/>
                <a:ea typeface="Cambria" pitchFamily="34" charset="-122"/>
                <a:cs typeface="Cambria" pitchFamily="34" charset="-120"/>
              </a:rPr>
              <a:t>Not a database</a:t>
            </a:r>
            <a:endParaRPr lang="en-US" sz="1600" dirty="0"/>
          </a:p>
        </p:txBody>
      </p:sp>
      <p:sp>
        <p:nvSpPr>
          <p:cNvPr id="25" name="Text 23"/>
          <p:cNvSpPr/>
          <p:nvPr/>
        </p:nvSpPr>
        <p:spPr>
          <a:xfrm>
            <a:off x="8247888" y="3977640"/>
            <a:ext cx="3200400" cy="1463040"/>
          </a:xfrm>
          <a:prstGeom prst="rect">
            <a:avLst/>
          </a:prstGeom>
          <a:noFill/>
          <a:ln/>
        </p:spPr>
        <p:txBody>
          <a:bodyPr wrap="square" lIns="0" tIns="0" rIns="0" bIns="0" rtlCol="0" anchor="ctr"/>
          <a:lstStyle/>
          <a:p>
            <a:pPr indent="0" marL="0">
              <a:buNone/>
            </a:pPr>
            <a:r>
              <a:rPr lang="en-US" sz="1350" dirty="0">
                <a:solidFill>
                  <a:srgbClr val="33415C"/>
                </a:solidFill>
                <a:latin typeface="Calibri" pitchFamily="34" charset="0"/>
                <a:ea typeface="Calibri" pitchFamily="34" charset="-122"/>
                <a:cs typeface="Calibri" pitchFamily="34" charset="-120"/>
              </a:rPr>
              <a:t>It has no facts stored to look up. It predicts plausible text — which is why it can be fluent and wrong.</a:t>
            </a:r>
            <a:endParaRPr lang="en-US" sz="1350" dirty="0"/>
          </a:p>
        </p:txBody>
      </p:sp>
      <p:sp>
        <p:nvSpPr>
          <p:cNvPr id="26" name="Text 24"/>
          <p:cNvSpPr/>
          <p:nvPr/>
        </p:nvSpPr>
        <p:spPr>
          <a:xfrm>
            <a:off x="502920" y="6144768"/>
            <a:ext cx="11155680" cy="274320"/>
          </a:xfrm>
          <a:prstGeom prst="rect">
            <a:avLst/>
          </a:prstGeom>
          <a:noFill/>
          <a:ln/>
        </p:spPr>
        <p:txBody>
          <a:bodyPr wrap="square" lIns="0" tIns="0" rIns="0" bIns="0" rtlCol="0" anchor="ctr"/>
          <a:lstStyle/>
          <a:p>
            <a:pPr indent="0" marL="0">
              <a:buNone/>
            </a:pPr>
            <a:r>
              <a:rPr lang="en-US" sz="1000" i="1" dirty="0">
                <a:solidFill>
                  <a:srgbClr val="6B7280"/>
                </a:solidFill>
                <a:latin typeface="Calibri" pitchFamily="34" charset="0"/>
                <a:ea typeface="Calibri" pitchFamily="34" charset="-122"/>
                <a:cs typeface="Calibri" pitchFamily="34" charset="-120"/>
              </a:rPr>
              <a:t>That's the whole engine. Everything else — tools, memory, the loop — is scaffolding we build around this one trick.</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55</Slides>
  <Notes>55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2026-07-23T09:28:31Z</dcterms:created>
  <dcterms:modified xsi:type="dcterms:W3CDTF">2026-07-23T09:28:31Z</dcterms:modified>
</cp:coreProperties>
</file>